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F26B43"/>
          </p15:clr>
        </p15:guide>
        <p15:guide id="3" orient="horz" pos="890" userDrawn="1">
          <p15:clr>
            <a:srgbClr val="A4A3A4"/>
          </p15:clr>
        </p15:guide>
        <p15:guide id="4" orient="horz" pos="1117" userDrawn="1">
          <p15:clr>
            <a:srgbClr val="A4A3A4"/>
          </p15:clr>
        </p15:guide>
        <p15:guide id="5" orient="horz" pos="1344" userDrawn="1">
          <p15:clr>
            <a:srgbClr val="A4A3A4"/>
          </p15:clr>
        </p15:guide>
        <p15:guide id="6" orient="horz" pos="1570" userDrawn="1">
          <p15:clr>
            <a:srgbClr val="A4A3A4"/>
          </p15:clr>
        </p15:guide>
        <p15:guide id="7" orient="horz" pos="1797" userDrawn="1">
          <p15:clr>
            <a:srgbClr val="A4A3A4"/>
          </p15:clr>
        </p15:guide>
        <p15:guide id="8" orient="horz" pos="2024" userDrawn="1">
          <p15:clr>
            <a:srgbClr val="A4A3A4"/>
          </p15:clr>
        </p15:guide>
        <p15:guide id="9" orient="horz" pos="2478" userDrawn="1">
          <p15:clr>
            <a:srgbClr val="A4A3A4"/>
          </p15:clr>
        </p15:guide>
        <p15:guide id="10" orient="horz" pos="2260" userDrawn="1">
          <p15:clr>
            <a:srgbClr val="A4A3A4"/>
          </p15:clr>
        </p15:guide>
        <p15:guide id="11" orient="horz" pos="2704" userDrawn="1">
          <p15:clr>
            <a:srgbClr val="A4A3A4"/>
          </p15:clr>
        </p15:guide>
        <p15:guide id="12" orient="horz" pos="2931" userDrawn="1">
          <p15:clr>
            <a:srgbClr val="A4A3A4"/>
          </p15:clr>
        </p15:guide>
        <p15:guide id="13" orient="horz" pos="3158" userDrawn="1">
          <p15:clr>
            <a:srgbClr val="A4A3A4"/>
          </p15:clr>
        </p15:guide>
        <p15:guide id="14" orient="horz" pos="3430" userDrawn="1">
          <p15:clr>
            <a:srgbClr val="A4A3A4"/>
          </p15:clr>
        </p15:guide>
        <p15:guide id="15" orient="horz" pos="3612" userDrawn="1">
          <p15:clr>
            <a:srgbClr val="A4A3A4"/>
          </p15:clr>
        </p15:guide>
        <p15:guide id="16" orient="horz" pos="3838" userDrawn="1">
          <p15:clr>
            <a:srgbClr val="A4A3A4"/>
          </p15:clr>
        </p15:guide>
        <p15:guide id="17" orient="horz" pos="406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52227"/>
    <a:srgbClr val="02C16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157"/>
    <p:restoredTop sz="94749"/>
  </p:normalViewPr>
  <p:slideViewPr>
    <p:cSldViewPr snapToObjects="1" showGuides="1">
      <p:cViewPr varScale="1">
        <p:scale>
          <a:sx n="100" d="100"/>
          <a:sy n="100" d="100"/>
        </p:scale>
        <p:origin x="744" y="160"/>
      </p:cViewPr>
      <p:guideLst>
        <p:guide pos="3840"/>
        <p:guide orient="horz" pos="2160"/>
        <p:guide orient="horz" pos="890"/>
        <p:guide orient="horz" pos="1117"/>
        <p:guide orient="horz" pos="1344"/>
        <p:guide orient="horz" pos="1570"/>
        <p:guide orient="horz" pos="1797"/>
        <p:guide orient="horz" pos="2024"/>
        <p:guide orient="horz" pos="2478"/>
        <p:guide orient="horz" pos="2260"/>
        <p:guide orient="horz" pos="2704"/>
        <p:guide orient="horz" pos="2931"/>
        <p:guide orient="horz" pos="3158"/>
        <p:guide orient="horz" pos="3430"/>
        <p:guide orient="horz" pos="3612"/>
        <p:guide orient="horz" pos="3838"/>
        <p:guide orient="horz" pos="406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84719D-676D-3247-A2B2-F101D812A1FF}" type="datetimeFigureOut">
              <a:rPr kumimoji="1" lang="zh-TW" altLang="en-US" smtClean="0"/>
              <a:t>2021/11/12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113B63-6267-B045-96EC-0C972474E185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846142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113B63-6267-B045-96EC-0C972474E185}" type="slidenum">
              <a:rPr kumimoji="1" lang="zh-TW" altLang="en-US" smtClean="0"/>
              <a:t>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917476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9F068A8-04A8-6E42-983F-A983E62CA5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44B2C270-D3F9-E247-AB0A-FC3A81DA7E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43CD873-1B21-0B4A-BF0F-57BF786614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8731D-040E-A44C-B1CF-0ECE9A0F81AD}" type="datetime1">
              <a:rPr kumimoji="1" lang="zh-TW" altLang="en-US" smtClean="0"/>
              <a:t>2021/11/12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CB65069-15E7-E64C-820A-42E5FEA3B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405A31B-F870-0941-A944-6243E7ABA9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9C8FA-9A92-9143-B365-9FF4AE87E745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859645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7D427F-81AB-794C-8EDA-4D0825B3F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ADC1ED91-39C6-A548-B42D-E31D0FEA45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47B9667-0939-0546-A733-C72F20EBD9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948035-BD62-2646-8C53-68F404A26A90}" type="datetime1">
              <a:rPr kumimoji="1" lang="zh-TW" altLang="en-US" smtClean="0"/>
              <a:t>2021/11/12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8EA47B2-0E0D-B041-B573-952C49517A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224C679-B980-8A45-9771-607370A500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9C8FA-9A92-9143-B365-9FF4AE87E745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695729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096047AC-A61B-AE46-A537-BE8013BE6A9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E47B8453-21C0-A74C-B82D-71545163BC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FB6945D-7322-5342-9F2B-D78C9BB52C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4DD8A-4D29-A946-817F-72CDE389F437}" type="datetime1">
              <a:rPr kumimoji="1" lang="zh-TW" altLang="en-US" smtClean="0"/>
              <a:t>2021/11/12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DCE428C-4FBE-D743-9D52-9C1591B6C5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06F0B58-E905-C640-95FF-6F0934231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9C8FA-9A92-9143-B365-9FF4AE87E745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095112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3E5F355-F011-C44D-927D-73DB40072B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8C41C-6D29-6546-850D-61BE28EF4413}" type="datetime1">
              <a:rPr kumimoji="1" lang="zh-TW" altLang="en-US" smtClean="0"/>
              <a:t>2021/11/12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057C44B-69AC-C64F-A221-3E8469CD09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5EDD589-E3B3-8A45-8D15-95071EE5D4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9C8FA-9A92-9143-B365-9FF4AE87E745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996178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66" userDrawn="1">
          <p15:clr>
            <a:srgbClr val="FBAE40"/>
          </p15:clr>
        </p15:guide>
        <p15:guide id="2" orient="horz" pos="4156" userDrawn="1">
          <p15:clr>
            <a:srgbClr val="FBAE40"/>
          </p15:clr>
        </p15:guide>
        <p15:guide id="3" pos="7514" userDrawn="1">
          <p15:clr>
            <a:srgbClr val="FBAE40"/>
          </p15:clr>
        </p15:guide>
        <p15:guide id="4" orient="horz" pos="164" userDrawn="1">
          <p15:clr>
            <a:srgbClr val="FBAE40"/>
          </p15:clr>
        </p15:guide>
        <p15:guide id="5" pos="347" userDrawn="1">
          <p15:clr>
            <a:srgbClr val="FBAE40"/>
          </p15:clr>
        </p15:guide>
        <p15:guide id="6" pos="7333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D0D387E-15A0-BB4B-AFD1-9CE50A525E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69B5605-CBFE-4E4A-BF24-B6A4492CB1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5D50325-4B30-744A-951B-456E6F23C8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47B37F-DD50-2F45-AAA6-3BD18B397D35}" type="datetime1">
              <a:rPr kumimoji="1" lang="zh-TW" altLang="en-US" smtClean="0"/>
              <a:t>2021/11/12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95BA593-76FC-8E4A-A226-AE602E3B88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8FE5768-4FF5-9245-9CF0-69E207ACF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9C8FA-9A92-9143-B365-9FF4AE87E745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870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41B1FD7-F3D4-E747-8331-ACE8ED5475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3EC1C8E-C94E-E845-80A5-72BF630574D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F110F1BE-205C-6F4E-A945-654292B909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A55D93F5-DE37-7546-92BC-3308F9AFD6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6E151-91D7-0A40-9F69-CCFB3EF2B327}" type="datetime1">
              <a:rPr kumimoji="1" lang="zh-TW" altLang="en-US" smtClean="0"/>
              <a:t>2021/11/12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501E3358-F161-CA44-BCDF-5C5AAA7A26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90054EAF-D813-F340-94FB-D097BDC25B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9C8FA-9A92-9143-B365-9FF4AE87E745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281530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6F598A4-B38A-244B-BA3A-75C839600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BBF801F-249F-4044-A2AF-3A82E16562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E6CF5FEA-A498-F140-A393-D8C783C8E7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2DE5C6F8-3874-4243-8A07-426C3345441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C04896B9-7F40-9D44-A3B3-463B87E0511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C7D10011-0F12-9646-A871-AA8B33BC65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C139E-4628-1E4E-8858-5E3B47225F26}" type="datetime1">
              <a:rPr kumimoji="1" lang="zh-TW" altLang="en-US" smtClean="0"/>
              <a:t>2021/11/12</a:t>
            </a:fld>
            <a:endParaRPr kumimoji="1"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2C411792-59FC-6044-B042-FFFF3A4BFF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D913A8EE-0839-AE47-A1BF-DB0460D8B4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9C8FA-9A92-9143-B365-9FF4AE87E745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250926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302B010-1C4A-8D49-82BD-52EDC285D8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4FCAD638-2E98-F14B-A39B-00DB952F3C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91419-E335-6842-B3BF-440A15CD5290}" type="datetime1">
              <a:rPr kumimoji="1" lang="zh-TW" altLang="en-US" smtClean="0"/>
              <a:t>2021/11/12</a:t>
            </a:fld>
            <a:endParaRPr kumimoji="1"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AA27116A-0109-4545-B95C-B887F890E5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744F05A-D4A3-5646-8819-70B212E58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9C8FA-9A92-9143-B365-9FF4AE87E745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2215584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DB00E6E8-488B-CB45-B73C-F1DBF717F5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D23155-BA43-2045-B58E-F4ED6E0D8AFA}" type="datetime1">
              <a:rPr kumimoji="1" lang="zh-TW" altLang="en-US" smtClean="0"/>
              <a:t>2021/11/12</a:t>
            </a:fld>
            <a:endParaRPr kumimoji="1"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7C536A29-BDAD-2147-9F58-96BF7B45C1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DEEBBF1-1F00-5141-AD6C-5D01921191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9C8FA-9A92-9143-B365-9FF4AE87E745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7560258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87531A1-88E5-D34F-9ED4-B39B148EB6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D9C2EB0-D7A1-A543-AAE4-C8F5C1152E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5DD56EEB-A8DA-3441-B4AC-3443898FDD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3F378D1-99C5-1348-91D3-776675C56B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42DED-5AC5-424B-AB6A-DFB9B0A432E3}" type="datetime1">
              <a:rPr kumimoji="1" lang="zh-TW" altLang="en-US" smtClean="0"/>
              <a:t>2021/11/12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7FE729D5-3ED4-BF42-88CE-AFD596C5C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1C36958F-0A3F-1944-AAE8-9CF115DC6F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9C8FA-9A92-9143-B365-9FF4AE87E745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867950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13D1932-A375-2646-A38C-8C0126DE3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9A752D50-CE03-7849-9A57-8BDC746A1E9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D777CD76-94BC-4144-A6DC-FC2BDD1336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AA33F0C5-1522-504F-9AEB-172AE414B4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0AAF6-26FC-1E4B-B6BD-C7ABAF95D167}" type="datetime1">
              <a:rPr kumimoji="1" lang="zh-TW" altLang="en-US" smtClean="0"/>
              <a:t>2021/11/12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C1DD074E-CB5E-0E4D-A63B-E367268E67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0FEFAAC7-F9E7-F348-8C4B-F42C942F0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9C8FA-9A92-9143-B365-9FF4AE87E745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436516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CE15B669-3714-5E49-A9C6-6D02A50A83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DA0D82D-641E-6C4C-911F-07FE5413B7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0165574-B581-304D-BBBB-0F98C87EBFC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42108E-F49F-A647-840E-2805EE488773}" type="datetime1">
              <a:rPr kumimoji="1" lang="zh-TW" altLang="en-US" smtClean="0"/>
              <a:t>2021/11/12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4FF0018-C79F-2B40-BA0A-9340C6799A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8B66421-A3E4-0B4E-8AAA-A66C71BC9D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49C8FA-9A92-9143-B365-9FF4AE87E745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427590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hyperlink" Target="https://www.cw.com.tw/article/5107082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e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lovegeo.blogspot.com/2017/08/l1_71.html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>
            <a:extLst>
              <a:ext uri="{FF2B5EF4-FFF2-40B4-BE49-F238E27FC236}">
                <a16:creationId xmlns:a16="http://schemas.microsoft.com/office/drawing/2014/main" id="{354166F1-2C0D-3942-93E8-3C8E0ABBA0B9}"/>
              </a:ext>
            </a:extLst>
          </p:cNvPr>
          <p:cNvSpPr/>
          <p:nvPr/>
        </p:nvSpPr>
        <p:spPr>
          <a:xfrm>
            <a:off x="-384720" y="-171400"/>
            <a:ext cx="12889432" cy="7200800"/>
          </a:xfrm>
          <a:prstGeom prst="rect">
            <a:avLst/>
          </a:prstGeom>
          <a:solidFill>
            <a:srgbClr val="152227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B4A3C56C-9DDC-744C-B973-E363AC9F640F}"/>
              </a:ext>
            </a:extLst>
          </p:cNvPr>
          <p:cNvSpPr txBox="1"/>
          <p:nvPr/>
        </p:nvSpPr>
        <p:spPr>
          <a:xfrm>
            <a:off x="9120336" y="5477728"/>
            <a:ext cx="35913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報告人：許恩嘉</a:t>
            </a:r>
            <a:endParaRPr kumimoji="1" lang="en-US" altLang="zh-TW" sz="24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kumimoji="1" lang="zh-TW" altLang="en-US" sz="24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時間：</a:t>
            </a:r>
            <a:r>
              <a:rPr kumimoji="1" lang="en-US" altLang="zh-TW" sz="24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11/12</a:t>
            </a:r>
            <a:endParaRPr kumimoji="1" lang="zh-TW" altLang="en-US" sz="24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18" name="圖片 17">
            <a:extLst>
              <a:ext uri="{FF2B5EF4-FFF2-40B4-BE49-F238E27FC236}">
                <a16:creationId xmlns:a16="http://schemas.microsoft.com/office/drawing/2014/main" id="{31112FDE-2262-E043-B554-C332489C98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00103" y="560444"/>
            <a:ext cx="2526748" cy="2526748"/>
          </a:xfrm>
          <a:prstGeom prst="rect">
            <a:avLst/>
          </a:prstGeom>
        </p:spPr>
      </p:pic>
      <p:sp>
        <p:nvSpPr>
          <p:cNvPr id="23" name="矩形 22">
            <a:extLst>
              <a:ext uri="{FF2B5EF4-FFF2-40B4-BE49-F238E27FC236}">
                <a16:creationId xmlns:a16="http://schemas.microsoft.com/office/drawing/2014/main" id="{5AC92F75-3B51-FF49-9A73-E70F740CB243}"/>
              </a:ext>
            </a:extLst>
          </p:cNvPr>
          <p:cNvSpPr/>
          <p:nvPr/>
        </p:nvSpPr>
        <p:spPr>
          <a:xfrm>
            <a:off x="-384720" y="3502185"/>
            <a:ext cx="13096395" cy="909626"/>
          </a:xfrm>
          <a:prstGeom prst="rect">
            <a:avLst/>
          </a:prstGeom>
          <a:solidFill>
            <a:srgbClr val="02C1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4BE95B1D-2580-B64E-AFCA-B461E09A0AE6}"/>
              </a:ext>
            </a:extLst>
          </p:cNvPr>
          <p:cNvSpPr txBox="1"/>
          <p:nvPr/>
        </p:nvSpPr>
        <p:spPr>
          <a:xfrm>
            <a:off x="2582449" y="3664610"/>
            <a:ext cx="70271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32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哪幾間麥當勞有在</a:t>
            </a:r>
            <a:r>
              <a:rPr kumimoji="1" lang="en-US" altLang="zh-TW" sz="32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Foodpanda</a:t>
            </a:r>
            <a:r>
              <a:rPr kumimoji="1" lang="zh-TW" altLang="en-US" sz="32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上營業</a:t>
            </a:r>
          </a:p>
        </p:txBody>
      </p:sp>
    </p:spTree>
    <p:extLst>
      <p:ext uri="{BB962C8B-B14F-4D97-AF65-F5344CB8AC3E}">
        <p14:creationId xmlns:p14="http://schemas.microsoft.com/office/powerpoint/2010/main" val="7107434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線接點 4">
            <a:extLst>
              <a:ext uri="{FF2B5EF4-FFF2-40B4-BE49-F238E27FC236}">
                <a16:creationId xmlns:a16="http://schemas.microsoft.com/office/drawing/2014/main" id="{0105D61B-719B-3049-B0C3-579935E7BA6B}"/>
              </a:ext>
            </a:extLst>
          </p:cNvPr>
          <p:cNvCxnSpPr>
            <a:cxnSpLocks/>
          </p:cNvCxnSpPr>
          <p:nvPr/>
        </p:nvCxnSpPr>
        <p:spPr>
          <a:xfrm>
            <a:off x="0" y="1124744"/>
            <a:ext cx="12192000" cy="0"/>
          </a:xfrm>
          <a:prstGeom prst="line">
            <a:avLst/>
          </a:prstGeom>
          <a:ln w="28575">
            <a:solidFill>
              <a:srgbClr val="02C16B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文字方塊 6">
            <a:extLst>
              <a:ext uri="{FF2B5EF4-FFF2-40B4-BE49-F238E27FC236}">
                <a16:creationId xmlns:a16="http://schemas.microsoft.com/office/drawing/2014/main" id="{73B67615-EAA6-8C46-86C2-DD3341C8C9D8}"/>
              </a:ext>
            </a:extLst>
          </p:cNvPr>
          <p:cNvSpPr txBox="1"/>
          <p:nvPr/>
        </p:nvSpPr>
        <p:spPr>
          <a:xfrm>
            <a:off x="1071439" y="277703"/>
            <a:ext cx="114607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Uber Eats</a:t>
            </a:r>
            <a:r>
              <a:rPr kumimoji="1" lang="zh-TW" altLang="en-US" sz="24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及</a:t>
            </a:r>
            <a:r>
              <a:rPr kumimoji="1" lang="en-US" altLang="zh-TW" sz="24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Foodpanda</a:t>
            </a:r>
            <a:r>
              <a:rPr kumimoji="1" lang="zh-TW" altLang="en-US" sz="24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在台灣市場都屬領先地位</a:t>
            </a:r>
            <a:endParaRPr kumimoji="1" lang="en-US" altLang="zh-TW" sz="24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kumimoji="1" lang="zh-TW" altLang="en-US" sz="24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因此將題目範圍定義為全台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FB0FF397-31A6-3140-9DFF-0A12F92761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8639" y="260384"/>
            <a:ext cx="812800" cy="8128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EB93F37A-8CCD-9144-BD28-CA00D83913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15680" y="1388110"/>
            <a:ext cx="1943100" cy="1041400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57C8A08A-A3EA-D74D-B053-42C965AD9B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59896" y="1299219"/>
            <a:ext cx="3779990" cy="1130291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C79D6A81-A360-004C-8521-B9CAC92F2032}"/>
              </a:ext>
            </a:extLst>
          </p:cNvPr>
          <p:cNvSpPr/>
          <p:nvPr/>
        </p:nvSpPr>
        <p:spPr>
          <a:xfrm>
            <a:off x="551384" y="2708920"/>
            <a:ext cx="1944216" cy="936104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服務範圍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69FE56FC-A338-2049-9E16-C5A6B8FA9766}"/>
              </a:ext>
            </a:extLst>
          </p:cNvPr>
          <p:cNvSpPr/>
          <p:nvPr/>
        </p:nvSpPr>
        <p:spPr>
          <a:xfrm>
            <a:off x="551384" y="3861048"/>
            <a:ext cx="1944216" cy="936104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合作店家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49A7FE77-BEEE-824C-A88B-A5245335BB5A}"/>
              </a:ext>
            </a:extLst>
          </p:cNvPr>
          <p:cNvSpPr/>
          <p:nvPr/>
        </p:nvSpPr>
        <p:spPr>
          <a:xfrm>
            <a:off x="551384" y="5013176"/>
            <a:ext cx="1944216" cy="936104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曾使用過該</a:t>
            </a:r>
            <a:r>
              <a:rPr kumimoji="1" lang="en-US" altLang="zh-TW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APP</a:t>
            </a:r>
            <a:r>
              <a:rPr kumimoji="1" lang="zh-TW" altLang="en-US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之人口比例</a:t>
            </a:r>
          </a:p>
        </p:txBody>
      </p:sp>
      <p:sp>
        <p:nvSpPr>
          <p:cNvPr id="28" name="等腰三角形 7">
            <a:extLst>
              <a:ext uri="{FF2B5EF4-FFF2-40B4-BE49-F238E27FC236}">
                <a16:creationId xmlns:a16="http://schemas.microsoft.com/office/drawing/2014/main" id="{FE652730-0E8E-FA4A-949B-796AA70B9492}"/>
              </a:ext>
            </a:extLst>
          </p:cNvPr>
          <p:cNvSpPr/>
          <p:nvPr/>
        </p:nvSpPr>
        <p:spPr>
          <a:xfrm rot="5400000">
            <a:off x="6034260" y="3743234"/>
            <a:ext cx="5360461" cy="235627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30" name="圖片 29">
            <a:extLst>
              <a:ext uri="{FF2B5EF4-FFF2-40B4-BE49-F238E27FC236}">
                <a16:creationId xmlns:a16="http://schemas.microsoft.com/office/drawing/2014/main" id="{0D46B393-0AD3-104D-9DBA-B60DF423A2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20336" y="1481028"/>
            <a:ext cx="2520802" cy="4760339"/>
          </a:xfrm>
          <a:prstGeom prst="rect">
            <a:avLst/>
          </a:prstGeom>
        </p:spPr>
      </p:pic>
      <p:sp>
        <p:nvSpPr>
          <p:cNvPr id="31" name="矩形 30">
            <a:extLst>
              <a:ext uri="{FF2B5EF4-FFF2-40B4-BE49-F238E27FC236}">
                <a16:creationId xmlns:a16="http://schemas.microsoft.com/office/drawing/2014/main" id="{D3A2A377-CD25-9B4C-886F-37CC8A600F48}"/>
              </a:ext>
            </a:extLst>
          </p:cNvPr>
          <p:cNvSpPr/>
          <p:nvPr/>
        </p:nvSpPr>
        <p:spPr>
          <a:xfrm>
            <a:off x="3215680" y="2708920"/>
            <a:ext cx="1944216" cy="93610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全台</a:t>
            </a: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6079638C-7D84-7143-BCD2-38C70748ADCF}"/>
              </a:ext>
            </a:extLst>
          </p:cNvPr>
          <p:cNvSpPr/>
          <p:nvPr/>
        </p:nvSpPr>
        <p:spPr>
          <a:xfrm>
            <a:off x="6168008" y="2708920"/>
            <a:ext cx="1944216" cy="93610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六都、苗栗、</a:t>
            </a:r>
            <a:endParaRPr kumimoji="1" lang="en-US" altLang="zh-TW" b="1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algn="ctr"/>
            <a:r>
              <a:rPr kumimoji="1" lang="zh-TW" altLang="en-US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新竹、台中</a:t>
            </a: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A6B11091-627B-424A-922F-DD401557543A}"/>
              </a:ext>
            </a:extLst>
          </p:cNvPr>
          <p:cNvSpPr/>
          <p:nvPr/>
        </p:nvSpPr>
        <p:spPr>
          <a:xfrm>
            <a:off x="3215680" y="3861048"/>
            <a:ext cx="1944216" cy="93610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70,000</a:t>
            </a:r>
            <a:endParaRPr kumimoji="1" lang="zh-TW" altLang="en-US" b="1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9780C85A-7A88-F343-8399-BAEFA40C3E0C}"/>
              </a:ext>
            </a:extLst>
          </p:cNvPr>
          <p:cNvSpPr/>
          <p:nvPr/>
        </p:nvSpPr>
        <p:spPr>
          <a:xfrm>
            <a:off x="6168008" y="3861048"/>
            <a:ext cx="1944216" cy="93610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42,000</a:t>
            </a:r>
            <a:endParaRPr kumimoji="1" lang="zh-TW" altLang="en-US" b="1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A31F1BCF-7766-8D4B-8738-957A419F4B1F}"/>
              </a:ext>
            </a:extLst>
          </p:cNvPr>
          <p:cNvSpPr/>
          <p:nvPr/>
        </p:nvSpPr>
        <p:spPr>
          <a:xfrm>
            <a:off x="3215680" y="5001838"/>
            <a:ext cx="1944216" cy="93610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79.6%</a:t>
            </a:r>
            <a:endParaRPr kumimoji="1" lang="zh-TW" altLang="en-US" b="1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4C3D329F-A874-7D48-BAB1-7D1D0ABB5DB1}"/>
              </a:ext>
            </a:extLst>
          </p:cNvPr>
          <p:cNvSpPr/>
          <p:nvPr/>
        </p:nvSpPr>
        <p:spPr>
          <a:xfrm>
            <a:off x="6168876" y="5001838"/>
            <a:ext cx="1944216" cy="93610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60.8%</a:t>
            </a:r>
            <a:endParaRPr kumimoji="1" lang="zh-TW" altLang="en-US" b="1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80B9C3F7-206C-8747-9259-EDF3CD37249E}"/>
              </a:ext>
            </a:extLst>
          </p:cNvPr>
          <p:cNvSpPr txBox="1"/>
          <p:nvPr/>
        </p:nvSpPr>
        <p:spPr>
          <a:xfrm>
            <a:off x="623391" y="6597650"/>
            <a:ext cx="79732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200" dirty="0">
                <a:solidFill>
                  <a:schemeClr val="bg1">
                    <a:lumMod val="6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Source</a:t>
            </a:r>
            <a:r>
              <a:rPr kumimoji="1" lang="zh-TW" altLang="en-US" sz="1200" dirty="0">
                <a:solidFill>
                  <a:schemeClr val="bg1">
                    <a:lumMod val="6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kumimoji="1" lang="en-US" altLang="zh-TW" sz="1200" dirty="0">
                <a:solidFill>
                  <a:schemeClr val="bg1">
                    <a:lumMod val="6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:</a:t>
            </a:r>
            <a:r>
              <a:rPr kumimoji="1" lang="zh-TW" altLang="en-US" sz="1200" dirty="0">
                <a:solidFill>
                  <a:schemeClr val="bg1">
                    <a:lumMod val="6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kumimoji="1" lang="da-DK" altLang="zh-TW" sz="1200" dirty="0">
                <a:solidFill>
                  <a:schemeClr val="bg1">
                    <a:lumMod val="6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hlinkClick r:id="rId7"/>
              </a:rPr>
              <a:t>https://www.cw.com.tw/article/5107082</a:t>
            </a:r>
            <a:r>
              <a:rPr kumimoji="1" lang="zh-TW" altLang="en-US" sz="1200" dirty="0">
                <a:solidFill>
                  <a:schemeClr val="bg1">
                    <a:lumMod val="6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、</a:t>
            </a:r>
            <a:r>
              <a:rPr kumimoji="1" lang="da-DK" altLang="zh-TW" sz="1200" dirty="0" err="1">
                <a:solidFill>
                  <a:schemeClr val="bg1">
                    <a:lumMod val="6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https</a:t>
            </a:r>
            <a:r>
              <a:rPr kumimoji="1" lang="da-DK" altLang="zh-TW" sz="1200" dirty="0">
                <a:solidFill>
                  <a:schemeClr val="bg1">
                    <a:lumMod val="6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://</a:t>
            </a:r>
            <a:r>
              <a:rPr kumimoji="1" lang="da-DK" altLang="zh-TW" sz="1200" dirty="0" err="1">
                <a:solidFill>
                  <a:schemeClr val="bg1">
                    <a:lumMod val="6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www.managertoday.com.tw</a:t>
            </a:r>
            <a:r>
              <a:rPr kumimoji="1" lang="da-DK" altLang="zh-TW" sz="1200" dirty="0">
                <a:solidFill>
                  <a:schemeClr val="bg1">
                    <a:lumMod val="6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/</a:t>
            </a:r>
            <a:r>
              <a:rPr kumimoji="1" lang="da-DK" altLang="zh-TW" sz="1200" dirty="0" err="1">
                <a:solidFill>
                  <a:schemeClr val="bg1">
                    <a:lumMod val="6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articles</a:t>
            </a:r>
            <a:r>
              <a:rPr kumimoji="1" lang="da-DK" altLang="zh-TW" sz="1200" dirty="0">
                <a:solidFill>
                  <a:schemeClr val="bg1">
                    <a:lumMod val="6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/</a:t>
            </a:r>
            <a:r>
              <a:rPr kumimoji="1" lang="da-DK" altLang="zh-TW" sz="1200" dirty="0" err="1">
                <a:solidFill>
                  <a:schemeClr val="bg1">
                    <a:lumMod val="6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view</a:t>
            </a:r>
            <a:r>
              <a:rPr kumimoji="1" lang="da-DK" altLang="zh-TW" sz="1200" dirty="0">
                <a:solidFill>
                  <a:schemeClr val="bg1">
                    <a:lumMod val="6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/58313</a:t>
            </a:r>
            <a:endParaRPr kumimoji="1" lang="zh-TW" altLang="en-US" sz="1200" dirty="0">
              <a:solidFill>
                <a:schemeClr val="bg1">
                  <a:lumMod val="6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B6953935-D5BE-0A42-B50C-783AC0309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6544" y="6559906"/>
            <a:ext cx="2743200" cy="365125"/>
          </a:xfrm>
        </p:spPr>
        <p:txBody>
          <a:bodyPr/>
          <a:lstStyle/>
          <a:p>
            <a:fld id="{6449C8FA-9A92-9143-B365-9FF4AE87E745}" type="slidenum">
              <a:rPr kumimoji="1" lang="zh-TW" altLang="en-US" smtClean="0"/>
              <a:t>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255442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線接點 4">
            <a:extLst>
              <a:ext uri="{FF2B5EF4-FFF2-40B4-BE49-F238E27FC236}">
                <a16:creationId xmlns:a16="http://schemas.microsoft.com/office/drawing/2014/main" id="{0105D61B-719B-3049-B0C3-579935E7BA6B}"/>
              </a:ext>
            </a:extLst>
          </p:cNvPr>
          <p:cNvCxnSpPr>
            <a:cxnSpLocks/>
          </p:cNvCxnSpPr>
          <p:nvPr/>
        </p:nvCxnSpPr>
        <p:spPr>
          <a:xfrm>
            <a:off x="0" y="1124744"/>
            <a:ext cx="12192000" cy="0"/>
          </a:xfrm>
          <a:prstGeom prst="line">
            <a:avLst/>
          </a:prstGeom>
          <a:ln w="28575">
            <a:solidFill>
              <a:srgbClr val="02C16B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文字方塊 6">
            <a:extLst>
              <a:ext uri="{FF2B5EF4-FFF2-40B4-BE49-F238E27FC236}">
                <a16:creationId xmlns:a16="http://schemas.microsoft.com/office/drawing/2014/main" id="{73B67615-EAA6-8C46-86C2-DD3341C8C9D8}"/>
              </a:ext>
            </a:extLst>
          </p:cNvPr>
          <p:cNvSpPr txBox="1"/>
          <p:nvPr/>
        </p:nvSpPr>
        <p:spPr>
          <a:xfrm>
            <a:off x="1074415" y="433622"/>
            <a:ext cx="11460787" cy="466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Foodpanda</a:t>
            </a:r>
            <a:r>
              <a:rPr kumimoji="1" lang="zh-TW" altLang="en-US" sz="24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使用之網站請求方式為</a:t>
            </a:r>
            <a:r>
              <a:rPr kumimoji="1" lang="en-US" altLang="zh-TW" sz="24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Post</a:t>
            </a:r>
            <a:r>
              <a:rPr kumimoji="1" lang="zh-TW" altLang="en-US" sz="24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，但麥當勞顯示情況和其他餐廳不同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FB0FF397-31A6-3140-9DFF-0A12F92761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8639" y="260384"/>
            <a:ext cx="812800" cy="81280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38CDDA63-CB7C-774B-8E46-609AE9CFE1E8}"/>
              </a:ext>
            </a:extLst>
          </p:cNvPr>
          <p:cNvSpPr/>
          <p:nvPr/>
        </p:nvSpPr>
        <p:spPr>
          <a:xfrm>
            <a:off x="551384" y="1340768"/>
            <a:ext cx="5508613" cy="4536502"/>
          </a:xfrm>
          <a:prstGeom prst="rect">
            <a:avLst/>
          </a:prstGeom>
          <a:noFill/>
          <a:ln w="28575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DF4614DC-4231-714F-A716-0DC74E4310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392" y="1435858"/>
            <a:ext cx="5406602" cy="4369406"/>
          </a:xfrm>
          <a:prstGeom prst="rect">
            <a:avLst/>
          </a:prstGeom>
        </p:spPr>
      </p:pic>
      <p:sp>
        <p:nvSpPr>
          <p:cNvPr id="13" name="框架 12">
            <a:extLst>
              <a:ext uri="{FF2B5EF4-FFF2-40B4-BE49-F238E27FC236}">
                <a16:creationId xmlns:a16="http://schemas.microsoft.com/office/drawing/2014/main" id="{104DDE2C-8B29-AA4D-9488-82F92508FA06}"/>
              </a:ext>
            </a:extLst>
          </p:cNvPr>
          <p:cNvSpPr/>
          <p:nvPr/>
        </p:nvSpPr>
        <p:spPr>
          <a:xfrm>
            <a:off x="1271464" y="2060848"/>
            <a:ext cx="792088" cy="144016"/>
          </a:xfrm>
          <a:prstGeom prst="frame">
            <a:avLst/>
          </a:prstGeom>
          <a:solidFill>
            <a:srgbClr val="C00000"/>
          </a:solidFill>
          <a:ln w="63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tx1"/>
              </a:solidFill>
            </a:endParaRPr>
          </a:p>
        </p:txBody>
      </p:sp>
      <p:sp>
        <p:nvSpPr>
          <p:cNvPr id="25" name="框架 24">
            <a:extLst>
              <a:ext uri="{FF2B5EF4-FFF2-40B4-BE49-F238E27FC236}">
                <a16:creationId xmlns:a16="http://schemas.microsoft.com/office/drawing/2014/main" id="{06F56CD8-21B0-5A4A-A29D-3F23BF101F49}"/>
              </a:ext>
            </a:extLst>
          </p:cNvPr>
          <p:cNvSpPr/>
          <p:nvPr/>
        </p:nvSpPr>
        <p:spPr>
          <a:xfrm>
            <a:off x="4583832" y="4293096"/>
            <a:ext cx="1446162" cy="144016"/>
          </a:xfrm>
          <a:prstGeom prst="frame">
            <a:avLst/>
          </a:prstGeom>
          <a:solidFill>
            <a:srgbClr val="C00000"/>
          </a:solidFill>
          <a:ln w="63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tx1"/>
              </a:solidFill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70B2DFC0-6010-AA4C-92F7-3CC162FB3197}"/>
              </a:ext>
            </a:extLst>
          </p:cNvPr>
          <p:cNvSpPr/>
          <p:nvPr/>
        </p:nvSpPr>
        <p:spPr>
          <a:xfrm>
            <a:off x="6132005" y="1340768"/>
            <a:ext cx="5508611" cy="4536502"/>
          </a:xfrm>
          <a:prstGeom prst="rect">
            <a:avLst/>
          </a:prstGeom>
          <a:noFill/>
          <a:ln w="28575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27" name="圖片 26">
            <a:extLst>
              <a:ext uri="{FF2B5EF4-FFF2-40B4-BE49-F238E27FC236}">
                <a16:creationId xmlns:a16="http://schemas.microsoft.com/office/drawing/2014/main" id="{072AA884-B207-6647-83E3-3D0096629D46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6202637" y="1434824"/>
            <a:ext cx="5408549" cy="4370400"/>
          </a:xfrm>
          <a:prstGeom prst="rect">
            <a:avLst/>
          </a:prstGeom>
        </p:spPr>
      </p:pic>
      <p:sp>
        <p:nvSpPr>
          <p:cNvPr id="29" name="框架 28">
            <a:extLst>
              <a:ext uri="{FF2B5EF4-FFF2-40B4-BE49-F238E27FC236}">
                <a16:creationId xmlns:a16="http://schemas.microsoft.com/office/drawing/2014/main" id="{71A120CF-DD7C-3B49-A816-9CBC4AEFBF67}"/>
              </a:ext>
            </a:extLst>
          </p:cNvPr>
          <p:cNvSpPr/>
          <p:nvPr/>
        </p:nvSpPr>
        <p:spPr>
          <a:xfrm>
            <a:off x="7221127" y="2060848"/>
            <a:ext cx="792088" cy="144016"/>
          </a:xfrm>
          <a:prstGeom prst="frame">
            <a:avLst/>
          </a:prstGeom>
          <a:solidFill>
            <a:srgbClr val="C00000"/>
          </a:solidFill>
          <a:ln w="63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tx1"/>
              </a:solidFill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F355AAC1-445E-9949-BC43-B67F4F8A78F6}"/>
              </a:ext>
            </a:extLst>
          </p:cNvPr>
          <p:cNvSpPr/>
          <p:nvPr/>
        </p:nvSpPr>
        <p:spPr>
          <a:xfrm>
            <a:off x="550863" y="6021288"/>
            <a:ext cx="11090275" cy="576362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麥當勞和其他連鎖店（</a:t>
            </a:r>
            <a:r>
              <a:rPr kumimoji="1" lang="en-US" altLang="zh-TW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KFC</a:t>
            </a:r>
            <a:r>
              <a:rPr kumimoji="1" lang="zh-TW" altLang="en-US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、</a:t>
            </a:r>
            <a:r>
              <a:rPr kumimoji="1" lang="en-US" altLang="zh-TW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Burger</a:t>
            </a:r>
            <a:r>
              <a:rPr kumimoji="1" lang="zh-TW" altLang="en-US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kumimoji="1" lang="en-US" altLang="zh-TW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King</a:t>
            </a:r>
            <a:r>
              <a:rPr kumimoji="1" lang="zh-TW" altLang="en-US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）的顯示方法明顯不同，也許和合作方案有關</a:t>
            </a: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D2FF8945-8BBD-E141-85DA-BFB359892B9A}"/>
              </a:ext>
            </a:extLst>
          </p:cNvPr>
          <p:cNvSpPr txBox="1"/>
          <p:nvPr/>
        </p:nvSpPr>
        <p:spPr>
          <a:xfrm>
            <a:off x="623392" y="6597650"/>
            <a:ext cx="41044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200" dirty="0">
                <a:solidFill>
                  <a:schemeClr val="bg1">
                    <a:lumMod val="6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Source</a:t>
            </a:r>
            <a:r>
              <a:rPr kumimoji="1" lang="zh-TW" altLang="en-US" sz="1200" dirty="0">
                <a:solidFill>
                  <a:schemeClr val="bg1">
                    <a:lumMod val="6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kumimoji="1" lang="en-US" altLang="zh-TW" sz="1200" dirty="0">
                <a:solidFill>
                  <a:schemeClr val="bg1">
                    <a:lumMod val="6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:</a:t>
            </a:r>
            <a:r>
              <a:rPr kumimoji="1" lang="zh-TW" altLang="en-US" sz="1200" dirty="0">
                <a:solidFill>
                  <a:schemeClr val="bg1">
                    <a:lumMod val="6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kumimoji="1" lang="en-US" altLang="zh-TW" sz="1200" dirty="0">
                <a:solidFill>
                  <a:schemeClr val="bg1">
                    <a:lumMod val="6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Foodpanda</a:t>
            </a:r>
            <a:r>
              <a:rPr kumimoji="1" lang="zh-TW" altLang="en-US" sz="1200" dirty="0">
                <a:solidFill>
                  <a:schemeClr val="bg1">
                    <a:lumMod val="6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網站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8CD56CF1-7BB2-C944-A683-A051BFAA4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6280" y="6553587"/>
            <a:ext cx="2743200" cy="365125"/>
          </a:xfrm>
        </p:spPr>
        <p:txBody>
          <a:bodyPr/>
          <a:lstStyle/>
          <a:p>
            <a:fld id="{6449C8FA-9A92-9143-B365-9FF4AE87E745}" type="slidenum">
              <a:rPr kumimoji="1" lang="zh-TW" altLang="en-US" smtClean="0"/>
              <a:t>2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835175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線接點 4">
            <a:extLst>
              <a:ext uri="{FF2B5EF4-FFF2-40B4-BE49-F238E27FC236}">
                <a16:creationId xmlns:a16="http://schemas.microsoft.com/office/drawing/2014/main" id="{0105D61B-719B-3049-B0C3-579935E7BA6B}"/>
              </a:ext>
            </a:extLst>
          </p:cNvPr>
          <p:cNvCxnSpPr>
            <a:cxnSpLocks/>
          </p:cNvCxnSpPr>
          <p:nvPr/>
        </p:nvCxnSpPr>
        <p:spPr>
          <a:xfrm>
            <a:off x="0" y="1124744"/>
            <a:ext cx="12192000" cy="0"/>
          </a:xfrm>
          <a:prstGeom prst="line">
            <a:avLst/>
          </a:prstGeom>
          <a:ln w="28575">
            <a:solidFill>
              <a:srgbClr val="02C16B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文字方塊 6">
            <a:extLst>
              <a:ext uri="{FF2B5EF4-FFF2-40B4-BE49-F238E27FC236}">
                <a16:creationId xmlns:a16="http://schemas.microsoft.com/office/drawing/2014/main" id="{73B67615-EAA6-8C46-86C2-DD3341C8C9D8}"/>
              </a:ext>
            </a:extLst>
          </p:cNvPr>
          <p:cNvSpPr txBox="1"/>
          <p:nvPr/>
        </p:nvSpPr>
        <p:spPr>
          <a:xfrm>
            <a:off x="1065163" y="256670"/>
            <a:ext cx="114607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搜尋麥當勞只會顯示最近的餐廳，需要窮舉所有經緯度組合，結合現有資料</a:t>
            </a:r>
            <a:endParaRPr kumimoji="1" lang="en-US" altLang="zh-TW" sz="24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kumimoji="1" lang="zh-TW" altLang="en-US" sz="24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制定三個策略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FB0FF397-31A6-3140-9DFF-0A12F92761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8639" y="260384"/>
            <a:ext cx="812800" cy="812800"/>
          </a:xfrm>
          <a:prstGeom prst="rect">
            <a:avLst/>
          </a:prstGeom>
        </p:spPr>
      </p:pic>
      <p:sp>
        <p:nvSpPr>
          <p:cNvPr id="43" name="文字方塊 42">
            <a:extLst>
              <a:ext uri="{FF2B5EF4-FFF2-40B4-BE49-F238E27FC236}">
                <a16:creationId xmlns:a16="http://schemas.microsoft.com/office/drawing/2014/main" id="{4D70B023-E23B-AB45-ACC1-C96E7288A5C0}"/>
              </a:ext>
            </a:extLst>
          </p:cNvPr>
          <p:cNvSpPr txBox="1"/>
          <p:nvPr/>
        </p:nvSpPr>
        <p:spPr>
          <a:xfrm>
            <a:off x="623391" y="6597650"/>
            <a:ext cx="113050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200" dirty="0">
                <a:solidFill>
                  <a:schemeClr val="bg1">
                    <a:lumMod val="6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Source</a:t>
            </a:r>
            <a:r>
              <a:rPr kumimoji="1" lang="zh-TW" altLang="en-US" sz="1200" dirty="0">
                <a:solidFill>
                  <a:schemeClr val="bg1">
                    <a:lumMod val="6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kumimoji="1" lang="en-US" altLang="zh-TW" sz="1200" dirty="0">
                <a:solidFill>
                  <a:schemeClr val="bg1">
                    <a:lumMod val="6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:</a:t>
            </a:r>
            <a:r>
              <a:rPr kumimoji="1" lang="zh-TW" altLang="en-US" sz="1200" dirty="0">
                <a:solidFill>
                  <a:schemeClr val="bg1">
                    <a:lumMod val="6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kumimoji="1" lang="da-DK" altLang="zh-TW" sz="1200" dirty="0">
                <a:solidFill>
                  <a:schemeClr val="bg1">
                    <a:lumMod val="6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hlinkClick r:id="rId3"/>
              </a:rPr>
              <a:t>http://lovegeo.blogspot.com/2017/08/l1_71.html</a:t>
            </a:r>
            <a:r>
              <a:rPr kumimoji="1" lang="zh-TW" altLang="en-US" sz="1200" dirty="0">
                <a:solidFill>
                  <a:schemeClr val="bg1">
                    <a:lumMod val="6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、</a:t>
            </a:r>
            <a:r>
              <a:rPr kumimoji="1" lang="da-DK" altLang="zh-TW" sz="1200" dirty="0" err="1">
                <a:solidFill>
                  <a:schemeClr val="bg1">
                    <a:lumMod val="6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https</a:t>
            </a:r>
            <a:r>
              <a:rPr kumimoji="1" lang="da-DK" altLang="zh-TW" sz="1200" dirty="0">
                <a:solidFill>
                  <a:schemeClr val="bg1">
                    <a:lumMod val="6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://</a:t>
            </a:r>
            <a:r>
              <a:rPr kumimoji="1" lang="da-DK" altLang="zh-TW" sz="1200" dirty="0" err="1">
                <a:solidFill>
                  <a:schemeClr val="bg1">
                    <a:lumMod val="6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hiking.biji.co</a:t>
            </a:r>
            <a:r>
              <a:rPr kumimoji="1" lang="da-DK" altLang="zh-TW" sz="1200" dirty="0">
                <a:solidFill>
                  <a:schemeClr val="bg1">
                    <a:lumMod val="6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/</a:t>
            </a:r>
            <a:r>
              <a:rPr kumimoji="1" lang="da-DK" altLang="zh-TW" sz="1200" dirty="0" err="1">
                <a:solidFill>
                  <a:schemeClr val="bg1">
                    <a:lumMod val="6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index.php?q</a:t>
            </a:r>
            <a:r>
              <a:rPr kumimoji="1" lang="da-DK" altLang="zh-TW" sz="1200" dirty="0">
                <a:solidFill>
                  <a:schemeClr val="bg1">
                    <a:lumMod val="6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=</a:t>
            </a:r>
            <a:r>
              <a:rPr kumimoji="1" lang="da-DK" altLang="zh-TW" sz="1200" dirty="0" err="1">
                <a:solidFill>
                  <a:schemeClr val="bg1">
                    <a:lumMod val="6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review&amp;act</a:t>
            </a:r>
            <a:r>
              <a:rPr kumimoji="1" lang="da-DK" altLang="zh-TW" sz="1200" dirty="0">
                <a:solidFill>
                  <a:schemeClr val="bg1">
                    <a:lumMod val="6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=</a:t>
            </a:r>
            <a:r>
              <a:rPr kumimoji="1" lang="da-DK" altLang="zh-TW" sz="1200" dirty="0" err="1">
                <a:solidFill>
                  <a:schemeClr val="bg1">
                    <a:lumMod val="6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info&amp;review_id</a:t>
            </a:r>
            <a:r>
              <a:rPr kumimoji="1" lang="da-DK" altLang="zh-TW" sz="1200" dirty="0">
                <a:solidFill>
                  <a:schemeClr val="bg1">
                    <a:lumMod val="6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=5989</a:t>
            </a:r>
            <a:endParaRPr kumimoji="1" lang="zh-TW" altLang="en-US" sz="1200" dirty="0">
              <a:solidFill>
                <a:schemeClr val="bg1">
                  <a:lumMod val="6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E0CE773D-226A-5647-ACED-9DABD91172F5}"/>
              </a:ext>
            </a:extLst>
          </p:cNvPr>
          <p:cNvSpPr/>
          <p:nvPr/>
        </p:nvSpPr>
        <p:spPr>
          <a:xfrm>
            <a:off x="559991" y="1416120"/>
            <a:ext cx="5185097" cy="4968552"/>
          </a:xfrm>
          <a:prstGeom prst="rect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2316EECF-F163-5040-BDA3-0DEB060E8E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396" y="2156861"/>
            <a:ext cx="1159960" cy="3577189"/>
          </a:xfrm>
          <a:prstGeom prst="rect">
            <a:avLst/>
          </a:prstGeom>
        </p:spPr>
      </p:pic>
      <p:grpSp>
        <p:nvGrpSpPr>
          <p:cNvPr id="37" name="群組 36">
            <a:extLst>
              <a:ext uri="{FF2B5EF4-FFF2-40B4-BE49-F238E27FC236}">
                <a16:creationId xmlns:a16="http://schemas.microsoft.com/office/drawing/2014/main" id="{CD9C0E37-6714-FD45-859B-3A08F856B722}"/>
              </a:ext>
            </a:extLst>
          </p:cNvPr>
          <p:cNvGrpSpPr/>
          <p:nvPr/>
        </p:nvGrpSpPr>
        <p:grpSpPr>
          <a:xfrm>
            <a:off x="1754356" y="1672035"/>
            <a:ext cx="3901079" cy="4518722"/>
            <a:chOff x="2194921" y="1748675"/>
            <a:chExt cx="3901079" cy="4518722"/>
          </a:xfrm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7AC1DDF1-468A-4F42-8898-F8435E98C014}"/>
                </a:ext>
              </a:extLst>
            </p:cNvPr>
            <p:cNvSpPr/>
            <p:nvPr/>
          </p:nvSpPr>
          <p:spPr>
            <a:xfrm>
              <a:off x="2194921" y="2039660"/>
              <a:ext cx="1220135" cy="600300"/>
            </a:xfrm>
            <a:prstGeom prst="rect">
              <a:avLst/>
            </a:prstGeom>
            <a:solidFill>
              <a:schemeClr val="bg2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b="1" dirty="0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最北點</a:t>
              </a: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B09D45BB-8011-6E42-8E16-D10F9358DF32}"/>
                </a:ext>
              </a:extLst>
            </p:cNvPr>
            <p:cNvSpPr/>
            <p:nvPr/>
          </p:nvSpPr>
          <p:spPr>
            <a:xfrm>
              <a:off x="2194921" y="3142413"/>
              <a:ext cx="1220135" cy="600300"/>
            </a:xfrm>
            <a:prstGeom prst="rect">
              <a:avLst/>
            </a:prstGeom>
            <a:solidFill>
              <a:schemeClr val="bg2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b="1" dirty="0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最南點</a:t>
              </a:r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030B09D5-52BB-A143-9F89-A7ECC234D085}"/>
                </a:ext>
              </a:extLst>
            </p:cNvPr>
            <p:cNvSpPr/>
            <p:nvPr/>
          </p:nvSpPr>
          <p:spPr>
            <a:xfrm>
              <a:off x="2194921" y="4316984"/>
              <a:ext cx="1220135" cy="600300"/>
            </a:xfrm>
            <a:prstGeom prst="rect">
              <a:avLst/>
            </a:prstGeom>
            <a:solidFill>
              <a:schemeClr val="bg2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b="1" dirty="0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最東點</a:t>
              </a: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2B10DB8C-1DF0-D94B-B4F0-9C0962BC441F}"/>
                </a:ext>
              </a:extLst>
            </p:cNvPr>
            <p:cNvSpPr/>
            <p:nvPr/>
          </p:nvSpPr>
          <p:spPr>
            <a:xfrm>
              <a:off x="2194921" y="5518520"/>
              <a:ext cx="1220135" cy="600300"/>
            </a:xfrm>
            <a:prstGeom prst="rect">
              <a:avLst/>
            </a:prstGeom>
            <a:solidFill>
              <a:schemeClr val="bg2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b="1" dirty="0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最西點</a:t>
              </a:r>
            </a:p>
          </p:txBody>
        </p:sp>
        <p:cxnSp>
          <p:nvCxnSpPr>
            <p:cNvPr id="10" name="直線接點 9">
              <a:extLst>
                <a:ext uri="{FF2B5EF4-FFF2-40B4-BE49-F238E27FC236}">
                  <a16:creationId xmlns:a16="http://schemas.microsoft.com/office/drawing/2014/main" id="{A8ED4CC5-987F-F64F-9F02-AE0CCDED7301}"/>
                </a:ext>
              </a:extLst>
            </p:cNvPr>
            <p:cNvCxnSpPr>
              <a:cxnSpLocks/>
            </p:cNvCxnSpPr>
            <p:nvPr/>
          </p:nvCxnSpPr>
          <p:spPr>
            <a:xfrm>
              <a:off x="2194921" y="2852938"/>
              <a:ext cx="3901079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直線接點 32">
              <a:extLst>
                <a:ext uri="{FF2B5EF4-FFF2-40B4-BE49-F238E27FC236}">
                  <a16:creationId xmlns:a16="http://schemas.microsoft.com/office/drawing/2014/main" id="{9DC4CDE5-E754-A94F-8B09-486EFAFD5CC9}"/>
                </a:ext>
              </a:extLst>
            </p:cNvPr>
            <p:cNvCxnSpPr>
              <a:cxnSpLocks/>
            </p:cNvCxnSpPr>
            <p:nvPr/>
          </p:nvCxnSpPr>
          <p:spPr>
            <a:xfrm>
              <a:off x="2194921" y="4005066"/>
              <a:ext cx="3901079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直線接點 40">
              <a:extLst>
                <a:ext uri="{FF2B5EF4-FFF2-40B4-BE49-F238E27FC236}">
                  <a16:creationId xmlns:a16="http://schemas.microsoft.com/office/drawing/2014/main" id="{B5614662-8167-254D-93B0-042CDC699145}"/>
                </a:ext>
              </a:extLst>
            </p:cNvPr>
            <p:cNvCxnSpPr>
              <a:cxnSpLocks/>
            </p:cNvCxnSpPr>
            <p:nvPr/>
          </p:nvCxnSpPr>
          <p:spPr>
            <a:xfrm>
              <a:off x="2194921" y="5229202"/>
              <a:ext cx="3901079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文字方塊 18">
              <a:extLst>
                <a:ext uri="{FF2B5EF4-FFF2-40B4-BE49-F238E27FC236}">
                  <a16:creationId xmlns:a16="http://schemas.microsoft.com/office/drawing/2014/main" id="{E9EF4C67-6E1B-D244-938C-7068ECFF7DC5}"/>
                </a:ext>
              </a:extLst>
            </p:cNvPr>
            <p:cNvSpPr txBox="1"/>
            <p:nvPr/>
          </p:nvSpPr>
          <p:spPr>
            <a:xfrm>
              <a:off x="3510384" y="1748675"/>
              <a:ext cx="23655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endParaRPr kumimoji="1" lang="en-US" altLang="zh-TW"/>
            </a:p>
          </p:txBody>
        </p:sp>
        <p:sp>
          <p:nvSpPr>
            <p:cNvPr id="2" name="文字方塊 1">
              <a:extLst>
                <a:ext uri="{FF2B5EF4-FFF2-40B4-BE49-F238E27FC236}">
                  <a16:creationId xmlns:a16="http://schemas.microsoft.com/office/drawing/2014/main" id="{6E7850EE-D5D9-5441-BE3C-BFEF87901C65}"/>
                </a:ext>
              </a:extLst>
            </p:cNvPr>
            <p:cNvSpPr txBox="1"/>
            <p:nvPr/>
          </p:nvSpPr>
          <p:spPr>
            <a:xfrm>
              <a:off x="3515498" y="2980898"/>
              <a:ext cx="247559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kumimoji="1" lang="zh-TW" altLang="en-US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墾丁國家公園</a:t>
              </a:r>
              <a:endPara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kumimoji="1" lang="zh-TW" altLang="en-US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經度：</a:t>
              </a:r>
              <a:r>
                <a:rPr lang="en-US" altLang="zh-TW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120.763669</a:t>
              </a:r>
              <a:endPara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kumimoji="1" lang="zh-TW" altLang="en-US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緯度：</a:t>
              </a:r>
              <a:r>
                <a:rPr kumimoji="1" lang="en-US" altLang="zh-TW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21.959791</a:t>
              </a:r>
              <a:endPara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20" name="文字方塊 19">
              <a:extLst>
                <a:ext uri="{FF2B5EF4-FFF2-40B4-BE49-F238E27FC236}">
                  <a16:creationId xmlns:a16="http://schemas.microsoft.com/office/drawing/2014/main" id="{30066F35-412B-6F45-9FAF-A0425FAA2688}"/>
                </a:ext>
              </a:extLst>
            </p:cNvPr>
            <p:cNvSpPr txBox="1"/>
            <p:nvPr/>
          </p:nvSpPr>
          <p:spPr>
            <a:xfrm>
              <a:off x="3516221" y="4156077"/>
              <a:ext cx="247559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kumimoji="1" lang="zh-TW" altLang="en-US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三貂角燈塔</a:t>
              </a:r>
              <a:endPara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kumimoji="1" lang="zh-TW" altLang="en-US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經度：</a:t>
              </a:r>
              <a:r>
                <a:rPr kumimoji="1" lang="en-US" altLang="zh-TW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122.00129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kumimoji="1" lang="zh-TW" altLang="en-US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緯度：</a:t>
              </a:r>
              <a:r>
                <a:rPr lang="en-US" altLang="zh-TW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25.0076</a:t>
              </a:r>
              <a:endPara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21" name="文字方塊 20">
              <a:extLst>
                <a:ext uri="{FF2B5EF4-FFF2-40B4-BE49-F238E27FC236}">
                  <a16:creationId xmlns:a16="http://schemas.microsoft.com/office/drawing/2014/main" id="{39B5B31C-87A8-2247-B45F-90BFA36741B3}"/>
                </a:ext>
              </a:extLst>
            </p:cNvPr>
            <p:cNvSpPr txBox="1"/>
            <p:nvPr/>
          </p:nvSpPr>
          <p:spPr>
            <a:xfrm>
              <a:off x="3515498" y="1873149"/>
              <a:ext cx="247559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kumimoji="1" lang="zh-TW" altLang="en-US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富基漁港</a:t>
              </a:r>
              <a:endPara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kumimoji="1" lang="zh-TW" altLang="en-US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經度：</a:t>
              </a:r>
              <a:r>
                <a:rPr lang="en-US" altLang="zh-TW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121.535976</a:t>
              </a:r>
              <a:endPara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kumimoji="1" lang="zh-TW" altLang="en-US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緯度：</a:t>
              </a:r>
              <a:r>
                <a:rPr kumimoji="1" lang="en-US" altLang="zh-TW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25.292634</a:t>
              </a:r>
              <a:endPara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23" name="文字方塊 22">
              <a:extLst>
                <a:ext uri="{FF2B5EF4-FFF2-40B4-BE49-F238E27FC236}">
                  <a16:creationId xmlns:a16="http://schemas.microsoft.com/office/drawing/2014/main" id="{20088C9E-A273-E844-825A-662A958D0346}"/>
                </a:ext>
              </a:extLst>
            </p:cNvPr>
            <p:cNvSpPr txBox="1"/>
            <p:nvPr/>
          </p:nvSpPr>
          <p:spPr>
            <a:xfrm>
              <a:off x="3510384" y="5344067"/>
              <a:ext cx="247559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kumimoji="1" lang="zh-TW" altLang="en-US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國聖燈塔</a:t>
              </a:r>
              <a:endPara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kumimoji="1" lang="zh-TW" altLang="en-US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經度：</a:t>
              </a:r>
              <a:r>
                <a:rPr kumimoji="1" lang="en-US" altLang="zh-TW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120.03576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kumimoji="1" lang="zh-TW" altLang="en-US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緯度：</a:t>
              </a:r>
              <a:r>
                <a:rPr kumimoji="1" lang="en-US" altLang="zh-TW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23.10086</a:t>
              </a:r>
              <a:endPara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  <p:sp>
        <p:nvSpPr>
          <p:cNvPr id="28" name="等腰三角形 7">
            <a:extLst>
              <a:ext uri="{FF2B5EF4-FFF2-40B4-BE49-F238E27FC236}">
                <a16:creationId xmlns:a16="http://schemas.microsoft.com/office/drawing/2014/main" id="{FE652730-0E8E-FA4A-949B-796AA70B9492}"/>
              </a:ext>
            </a:extLst>
          </p:cNvPr>
          <p:cNvSpPr/>
          <p:nvPr/>
        </p:nvSpPr>
        <p:spPr>
          <a:xfrm rot="5400000">
            <a:off x="5746228" y="3823538"/>
            <a:ext cx="5360461" cy="235627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39714C7A-DBC0-844A-A96A-C284EB181547}"/>
              </a:ext>
            </a:extLst>
          </p:cNvPr>
          <p:cNvSpPr/>
          <p:nvPr/>
        </p:nvSpPr>
        <p:spPr>
          <a:xfrm>
            <a:off x="8679159" y="1416120"/>
            <a:ext cx="2952850" cy="4968552"/>
          </a:xfrm>
          <a:prstGeom prst="rect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5901B10-3BE6-644E-B105-82B34DA0BAF6}"/>
              </a:ext>
            </a:extLst>
          </p:cNvPr>
          <p:cNvSpPr/>
          <p:nvPr/>
        </p:nvSpPr>
        <p:spPr>
          <a:xfrm>
            <a:off x="8848444" y="1556792"/>
            <a:ext cx="2664296" cy="138370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/>
              <a:t>            </a:t>
            </a: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461D98D3-F7E4-D745-9F78-35FCE4776AF0}"/>
              </a:ext>
            </a:extLst>
          </p:cNvPr>
          <p:cNvSpPr/>
          <p:nvPr/>
        </p:nvSpPr>
        <p:spPr>
          <a:xfrm>
            <a:off x="8832304" y="3207639"/>
            <a:ext cx="2664296" cy="138370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B5FE7492-98A9-B949-8733-373AF0EB6E2E}"/>
              </a:ext>
            </a:extLst>
          </p:cNvPr>
          <p:cNvSpPr txBox="1"/>
          <p:nvPr/>
        </p:nvSpPr>
        <p:spPr>
          <a:xfrm>
            <a:off x="8967568" y="1776797"/>
            <a:ext cx="23042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b="1" dirty="0">
                <a:solidFill>
                  <a:schemeClr val="bg1">
                    <a:lumMod val="9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方案一：</a:t>
            </a:r>
            <a:endParaRPr kumimoji="1" lang="en-US" altLang="zh-TW" b="1" dirty="0">
              <a:solidFill>
                <a:schemeClr val="bg1">
                  <a:lumMod val="9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kumimoji="1" lang="zh-TW" altLang="en-US" b="1" dirty="0">
                <a:solidFill>
                  <a:schemeClr val="bg1">
                    <a:lumMod val="9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依照各區中心經緯度為依據進行搜索 </a:t>
            </a: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5D52C0A5-AA83-F846-999E-35E3FB167A34}"/>
              </a:ext>
            </a:extLst>
          </p:cNvPr>
          <p:cNvSpPr txBox="1"/>
          <p:nvPr/>
        </p:nvSpPr>
        <p:spPr>
          <a:xfrm>
            <a:off x="8967568" y="3314892"/>
            <a:ext cx="23042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b="1" dirty="0">
                <a:solidFill>
                  <a:schemeClr val="bg1">
                    <a:lumMod val="9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方案二：</a:t>
            </a:r>
            <a:endParaRPr kumimoji="1" lang="en-US" altLang="zh-TW" b="1" dirty="0">
              <a:solidFill>
                <a:schemeClr val="bg1">
                  <a:lumMod val="9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kumimoji="1" lang="zh-TW" altLang="en-US" b="1" dirty="0">
                <a:solidFill>
                  <a:schemeClr val="bg1">
                    <a:lumMod val="9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依照台灣本島經緯度極點為依據每</a:t>
            </a:r>
            <a:r>
              <a:rPr kumimoji="1" lang="en-US" altLang="zh-TW" b="1" dirty="0">
                <a:solidFill>
                  <a:schemeClr val="bg1">
                    <a:lumMod val="9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0.04</a:t>
            </a:r>
            <a:r>
              <a:rPr kumimoji="1" lang="zh-TW" altLang="en-US" b="1" dirty="0">
                <a:solidFill>
                  <a:schemeClr val="bg1">
                    <a:lumMod val="9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度間隔進行搜索</a:t>
            </a: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07B61759-4CB4-F548-901D-88D30DD40329}"/>
              </a:ext>
            </a:extLst>
          </p:cNvPr>
          <p:cNvSpPr/>
          <p:nvPr/>
        </p:nvSpPr>
        <p:spPr>
          <a:xfrm>
            <a:off x="8848444" y="4858486"/>
            <a:ext cx="2664296" cy="138370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5117B4EA-3F5C-7147-8066-49E0FECA8044}"/>
              </a:ext>
            </a:extLst>
          </p:cNvPr>
          <p:cNvSpPr txBox="1"/>
          <p:nvPr/>
        </p:nvSpPr>
        <p:spPr>
          <a:xfrm>
            <a:off x="8983708" y="4965739"/>
            <a:ext cx="23042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b="1" dirty="0">
                <a:solidFill>
                  <a:schemeClr val="bg1">
                    <a:lumMod val="9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方案三：</a:t>
            </a:r>
            <a:endParaRPr kumimoji="1" lang="en-US" altLang="zh-TW" b="1" dirty="0">
              <a:solidFill>
                <a:schemeClr val="bg1">
                  <a:lumMod val="9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kumimoji="1" lang="zh-TW" altLang="en-US" b="1" dirty="0">
                <a:solidFill>
                  <a:schemeClr val="bg1">
                    <a:lumMod val="9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依照台灣本島經緯度極點為依據每</a:t>
            </a:r>
            <a:r>
              <a:rPr kumimoji="1" lang="en-US" altLang="zh-TW" b="1" dirty="0">
                <a:solidFill>
                  <a:schemeClr val="bg1">
                    <a:lumMod val="9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0.02</a:t>
            </a:r>
            <a:r>
              <a:rPr kumimoji="1" lang="zh-TW" altLang="en-US" b="1" dirty="0">
                <a:solidFill>
                  <a:schemeClr val="bg1">
                    <a:lumMod val="9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度間隔進行搜索</a:t>
            </a: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93A52313-CA5A-5440-9EEA-44D305BB8952}"/>
              </a:ext>
            </a:extLst>
          </p:cNvPr>
          <p:cNvSpPr/>
          <p:nvPr/>
        </p:nvSpPr>
        <p:spPr>
          <a:xfrm>
            <a:off x="5917289" y="1416120"/>
            <a:ext cx="2272087" cy="4968552"/>
          </a:xfrm>
          <a:prstGeom prst="rect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endParaRPr kumimoji="1" lang="zh-TW" altLang="en-US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5A665C24-C629-B548-B6FE-41398FF9A4C7}"/>
              </a:ext>
            </a:extLst>
          </p:cNvPr>
          <p:cNvSpPr txBox="1"/>
          <p:nvPr/>
        </p:nvSpPr>
        <p:spPr>
          <a:xfrm>
            <a:off x="5959415" y="2648689"/>
            <a:ext cx="22125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da-DK" altLang="zh-TW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Foodpanda</a:t>
            </a:r>
            <a:r>
              <a:rPr lang="zh-TW" altLang="en-US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系統設定，消費者只能選擇，送餐地址</a:t>
            </a:r>
            <a:r>
              <a:rPr lang="en-US" altLang="zh-TW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4</a:t>
            </a:r>
            <a:r>
              <a:rPr lang="zh-TW" altLang="en-US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到</a:t>
            </a:r>
            <a:r>
              <a:rPr lang="en-US" altLang="zh-TW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5</a:t>
            </a:r>
            <a:r>
              <a:rPr lang="zh-TW" altLang="en-US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公里內的餐廳</a:t>
            </a:r>
            <a:endParaRPr kumimoji="1" lang="zh-TW" altLang="en-US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342900" indent="-342900">
              <a:buFont typeface="+mj-lt"/>
              <a:buAutoNum type="arabicPeriod"/>
            </a:pPr>
            <a:r>
              <a:rPr kumimoji="1" lang="zh-TW" altLang="en-US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根據資料台灣所在緯度每公里換算成經緯度約為</a:t>
            </a:r>
            <a:r>
              <a:rPr kumimoji="1" lang="en-US" altLang="zh-TW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0.01</a:t>
            </a:r>
            <a:r>
              <a:rPr kumimoji="1" lang="zh-TW" altLang="en-US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度</a:t>
            </a:r>
          </a:p>
        </p:txBody>
      </p:sp>
      <p:sp>
        <p:nvSpPr>
          <p:cNvPr id="45" name="投影片編號版面配置區 44">
            <a:extLst>
              <a:ext uri="{FF2B5EF4-FFF2-40B4-BE49-F238E27FC236}">
                <a16:creationId xmlns:a16="http://schemas.microsoft.com/office/drawing/2014/main" id="{6CBB0041-9FB8-CC4E-B271-39250ECB3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63541" y="6553586"/>
            <a:ext cx="2743200" cy="365125"/>
          </a:xfrm>
        </p:spPr>
        <p:txBody>
          <a:bodyPr/>
          <a:lstStyle/>
          <a:p>
            <a:fld id="{6449C8FA-9A92-9143-B365-9FF4AE87E745}" type="slidenum">
              <a:rPr kumimoji="1" lang="zh-TW" altLang="en-US" smtClean="0"/>
              <a:t>3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1837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線接點 4">
            <a:extLst>
              <a:ext uri="{FF2B5EF4-FFF2-40B4-BE49-F238E27FC236}">
                <a16:creationId xmlns:a16="http://schemas.microsoft.com/office/drawing/2014/main" id="{0105D61B-719B-3049-B0C3-579935E7BA6B}"/>
              </a:ext>
            </a:extLst>
          </p:cNvPr>
          <p:cNvCxnSpPr>
            <a:cxnSpLocks/>
          </p:cNvCxnSpPr>
          <p:nvPr/>
        </p:nvCxnSpPr>
        <p:spPr>
          <a:xfrm>
            <a:off x="0" y="1124744"/>
            <a:ext cx="12192000" cy="0"/>
          </a:xfrm>
          <a:prstGeom prst="line">
            <a:avLst/>
          </a:prstGeom>
          <a:ln w="28575">
            <a:solidFill>
              <a:srgbClr val="02C16B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文字方塊 6">
            <a:extLst>
              <a:ext uri="{FF2B5EF4-FFF2-40B4-BE49-F238E27FC236}">
                <a16:creationId xmlns:a16="http://schemas.microsoft.com/office/drawing/2014/main" id="{73B67615-EAA6-8C46-86C2-DD3341C8C9D8}"/>
              </a:ext>
            </a:extLst>
          </p:cNvPr>
          <p:cNvSpPr txBox="1"/>
          <p:nvPr/>
        </p:nvSpPr>
        <p:spPr>
          <a:xfrm>
            <a:off x="1071439" y="253741"/>
            <a:ext cx="114607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方案一明顯不可行，因此探討方案二及三之成效</a:t>
            </a:r>
            <a:endParaRPr kumimoji="1" lang="en-US" altLang="zh-TW" sz="24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kumimoji="1" lang="zh-TW" altLang="en-US" sz="24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在不考慮時間下，方案三可找到</a:t>
            </a:r>
            <a:r>
              <a:rPr kumimoji="1" lang="en-US" altLang="zh-TW" sz="24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241</a:t>
            </a:r>
            <a:r>
              <a:rPr kumimoji="1" lang="zh-TW" altLang="en-US" sz="24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間麥當勞成效較佳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FB0FF397-31A6-3140-9DFF-0A12F92761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8639" y="260384"/>
            <a:ext cx="812800" cy="812800"/>
          </a:xfrm>
          <a:prstGeom prst="rect">
            <a:avLst/>
          </a:prstGeom>
        </p:spPr>
      </p:pic>
      <p:sp>
        <p:nvSpPr>
          <p:cNvPr id="43" name="文字方塊 42">
            <a:extLst>
              <a:ext uri="{FF2B5EF4-FFF2-40B4-BE49-F238E27FC236}">
                <a16:creationId xmlns:a16="http://schemas.microsoft.com/office/drawing/2014/main" id="{4D70B023-E23B-AB45-ACC1-C96E7288A5C0}"/>
              </a:ext>
            </a:extLst>
          </p:cNvPr>
          <p:cNvSpPr txBox="1"/>
          <p:nvPr/>
        </p:nvSpPr>
        <p:spPr>
          <a:xfrm>
            <a:off x="623392" y="6597650"/>
            <a:ext cx="49685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200" dirty="0">
                <a:solidFill>
                  <a:schemeClr val="bg1">
                    <a:lumMod val="6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Source</a:t>
            </a:r>
            <a:r>
              <a:rPr kumimoji="1" lang="zh-TW" altLang="en-US" sz="1200" dirty="0">
                <a:solidFill>
                  <a:schemeClr val="bg1">
                    <a:lumMod val="6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kumimoji="1" lang="en-US" altLang="zh-TW" sz="1200" dirty="0">
                <a:solidFill>
                  <a:schemeClr val="bg1">
                    <a:lumMod val="6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:</a:t>
            </a:r>
            <a:r>
              <a:rPr kumimoji="1" lang="zh-TW" altLang="en-US" sz="1200" dirty="0">
                <a:solidFill>
                  <a:schemeClr val="bg1">
                    <a:lumMod val="6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kumimoji="1" lang="da-DK" altLang="zh-TW" sz="1200" dirty="0">
                <a:solidFill>
                  <a:schemeClr val="bg1">
                    <a:lumMod val="6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http://</a:t>
            </a:r>
            <a:r>
              <a:rPr kumimoji="1" lang="da-DK" altLang="zh-TW" sz="1200" dirty="0" err="1">
                <a:solidFill>
                  <a:schemeClr val="bg1">
                    <a:lumMod val="6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lovegeo.blogspot.com</a:t>
            </a:r>
            <a:r>
              <a:rPr kumimoji="1" lang="da-DK" altLang="zh-TW" sz="1200" dirty="0">
                <a:solidFill>
                  <a:schemeClr val="bg1">
                    <a:lumMod val="6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/2017/08/l1_71.html</a:t>
            </a:r>
            <a:endParaRPr kumimoji="1" lang="zh-TW" altLang="en-US" sz="1200" dirty="0">
              <a:solidFill>
                <a:schemeClr val="bg1">
                  <a:lumMod val="6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461D98D3-F7E4-D745-9F78-35FCE4776AF0}"/>
              </a:ext>
            </a:extLst>
          </p:cNvPr>
          <p:cNvSpPr/>
          <p:nvPr/>
        </p:nvSpPr>
        <p:spPr>
          <a:xfrm>
            <a:off x="547526" y="2086808"/>
            <a:ext cx="2664296" cy="138370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5D52C0A5-AA83-F846-999E-35E3FB167A34}"/>
              </a:ext>
            </a:extLst>
          </p:cNvPr>
          <p:cNvSpPr txBox="1"/>
          <p:nvPr/>
        </p:nvSpPr>
        <p:spPr>
          <a:xfrm>
            <a:off x="682790" y="2194061"/>
            <a:ext cx="23042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b="1" dirty="0">
                <a:solidFill>
                  <a:schemeClr val="bg1">
                    <a:lumMod val="9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方案二：</a:t>
            </a:r>
            <a:endParaRPr kumimoji="1" lang="en-US" altLang="zh-TW" b="1" dirty="0">
              <a:solidFill>
                <a:schemeClr val="bg1">
                  <a:lumMod val="9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kumimoji="1" lang="zh-TW" altLang="en-US" b="1" dirty="0">
                <a:solidFill>
                  <a:schemeClr val="bg1">
                    <a:lumMod val="9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依照台灣本島經緯度極點為依據每</a:t>
            </a:r>
            <a:r>
              <a:rPr kumimoji="1" lang="en-US" altLang="zh-TW" b="1" dirty="0">
                <a:solidFill>
                  <a:schemeClr val="bg1">
                    <a:lumMod val="9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0.04</a:t>
            </a:r>
            <a:r>
              <a:rPr kumimoji="1" lang="zh-TW" altLang="en-US" b="1" dirty="0">
                <a:solidFill>
                  <a:schemeClr val="bg1">
                    <a:lumMod val="9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度間隔進行搜索</a:t>
            </a: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07B61759-4CB4-F548-901D-88D30DD40329}"/>
              </a:ext>
            </a:extLst>
          </p:cNvPr>
          <p:cNvSpPr/>
          <p:nvPr/>
        </p:nvSpPr>
        <p:spPr>
          <a:xfrm>
            <a:off x="563666" y="3737655"/>
            <a:ext cx="2664296" cy="138370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5117B4EA-3F5C-7147-8066-49E0FECA8044}"/>
              </a:ext>
            </a:extLst>
          </p:cNvPr>
          <p:cNvSpPr txBox="1"/>
          <p:nvPr/>
        </p:nvSpPr>
        <p:spPr>
          <a:xfrm>
            <a:off x="698930" y="3844908"/>
            <a:ext cx="23042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b="1" dirty="0">
                <a:solidFill>
                  <a:schemeClr val="bg1">
                    <a:lumMod val="9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方案三：</a:t>
            </a:r>
            <a:endParaRPr kumimoji="1" lang="en-US" altLang="zh-TW" b="1" dirty="0">
              <a:solidFill>
                <a:schemeClr val="bg1">
                  <a:lumMod val="9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kumimoji="1" lang="zh-TW" altLang="en-US" b="1" dirty="0">
                <a:solidFill>
                  <a:schemeClr val="bg1">
                    <a:lumMod val="9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依照台灣本島經緯度極點為依據每</a:t>
            </a:r>
            <a:r>
              <a:rPr kumimoji="1" lang="en-US" altLang="zh-TW" b="1" dirty="0">
                <a:solidFill>
                  <a:schemeClr val="bg1">
                    <a:lumMod val="9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0.02</a:t>
            </a:r>
            <a:r>
              <a:rPr kumimoji="1" lang="zh-TW" altLang="en-US" b="1" dirty="0">
                <a:solidFill>
                  <a:schemeClr val="bg1">
                    <a:lumMod val="9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度間隔進行搜索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47E60178-0A95-A14E-9906-53C8B211CC0B}"/>
              </a:ext>
            </a:extLst>
          </p:cNvPr>
          <p:cNvSpPr txBox="1"/>
          <p:nvPr/>
        </p:nvSpPr>
        <p:spPr>
          <a:xfrm>
            <a:off x="3311356" y="1494773"/>
            <a:ext cx="1800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0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經緯度組合數</a:t>
            </a: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0A421B48-9B68-CF43-8453-1A06C5062CC8}"/>
              </a:ext>
            </a:extLst>
          </p:cNvPr>
          <p:cNvSpPr txBox="1"/>
          <p:nvPr/>
        </p:nvSpPr>
        <p:spPr>
          <a:xfrm>
            <a:off x="4887282" y="1391338"/>
            <a:ext cx="31683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20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未提供服務之</a:t>
            </a:r>
            <a:endParaRPr kumimoji="1" lang="en-US" altLang="zh-TW" sz="20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algn="ctr"/>
            <a:r>
              <a:rPr kumimoji="1" lang="zh-TW" altLang="en-US" sz="20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經緯度組合數</a:t>
            </a: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D19FA6DB-6442-AE4C-A8EE-17CE4E7192C3}"/>
              </a:ext>
            </a:extLst>
          </p:cNvPr>
          <p:cNvSpPr txBox="1"/>
          <p:nvPr/>
        </p:nvSpPr>
        <p:spPr>
          <a:xfrm>
            <a:off x="7896200" y="1494773"/>
            <a:ext cx="1800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0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餐廳數</a:t>
            </a: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C646959B-13E3-4145-8802-29F41CC9229D}"/>
              </a:ext>
            </a:extLst>
          </p:cNvPr>
          <p:cNvSpPr txBox="1"/>
          <p:nvPr/>
        </p:nvSpPr>
        <p:spPr>
          <a:xfrm>
            <a:off x="9298795" y="1494773"/>
            <a:ext cx="2495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0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麥當勞數</a:t>
            </a:r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2E1F0C00-DC20-1B41-A042-07C71770F93C}"/>
              </a:ext>
            </a:extLst>
          </p:cNvPr>
          <p:cNvSpPr txBox="1"/>
          <p:nvPr/>
        </p:nvSpPr>
        <p:spPr>
          <a:xfrm>
            <a:off x="10505166" y="1494773"/>
            <a:ext cx="2495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0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花費時間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C2713A4E-3472-5546-B916-7ABEA06C6E85}"/>
              </a:ext>
            </a:extLst>
          </p:cNvPr>
          <p:cNvSpPr/>
          <p:nvPr/>
        </p:nvSpPr>
        <p:spPr>
          <a:xfrm>
            <a:off x="567002" y="5373216"/>
            <a:ext cx="11074135" cy="1231043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48B7DB35-A13E-194A-A985-E07BE1C10239}"/>
              </a:ext>
            </a:extLst>
          </p:cNvPr>
          <p:cNvSpPr txBox="1"/>
          <p:nvPr/>
        </p:nvSpPr>
        <p:spPr>
          <a:xfrm>
            <a:off x="891488" y="5523768"/>
            <a:ext cx="104251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b="1" dirty="0">
                <a:solidFill>
                  <a:schemeClr val="bg1">
                    <a:lumMod val="9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操作步驟：使用</a:t>
            </a:r>
            <a:r>
              <a:rPr kumimoji="1" lang="en-US" altLang="zh-TW" b="1" dirty="0">
                <a:solidFill>
                  <a:schemeClr val="bg1">
                    <a:lumMod val="9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for</a:t>
            </a:r>
            <a:r>
              <a:rPr kumimoji="1" lang="zh-TW" altLang="en-US" b="1" dirty="0">
                <a:solidFill>
                  <a:schemeClr val="bg1">
                    <a:lumMod val="9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迴圈將經緯度組合產出，將產出輸入至自訂函式（</a:t>
            </a:r>
            <a:r>
              <a:rPr kumimoji="1" lang="da-DK" altLang="zh-TW" b="1" dirty="0">
                <a:solidFill>
                  <a:schemeClr val="bg1">
                    <a:lumMod val="9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foodpanda_no_rest</a:t>
            </a:r>
            <a:r>
              <a:rPr kumimoji="1" lang="zh-TW" altLang="en-US" b="1" dirty="0">
                <a:solidFill>
                  <a:schemeClr val="bg1">
                    <a:lumMod val="9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），找出未提供服務的經緯度組合後將之剔除，再將剩餘的經緯度組合輸入自訂函式（</a:t>
            </a:r>
            <a:r>
              <a:rPr kumimoji="1" lang="da-DK" altLang="zh-TW" b="1" dirty="0">
                <a:solidFill>
                  <a:schemeClr val="bg1">
                    <a:lumMod val="9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foodpanda_2</a:t>
            </a:r>
            <a:r>
              <a:rPr kumimoji="1" lang="zh-TW" altLang="en-US" b="1" dirty="0">
                <a:solidFill>
                  <a:schemeClr val="bg1">
                    <a:lumMod val="9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），蒐集所有提供服務的餐廳</a:t>
            </a: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5633D93E-3A08-C545-8E4A-8EA3CDF73541}"/>
              </a:ext>
            </a:extLst>
          </p:cNvPr>
          <p:cNvSpPr txBox="1"/>
          <p:nvPr/>
        </p:nvSpPr>
        <p:spPr>
          <a:xfrm>
            <a:off x="3472272" y="4121905"/>
            <a:ext cx="14702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600" dirty="0"/>
              <a:t>16,533</a:t>
            </a:r>
            <a:endParaRPr kumimoji="1" lang="zh-TW" altLang="en-US" sz="3600" dirty="0"/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4780FBED-5E52-7A45-8F07-A4595A5574DE}"/>
              </a:ext>
            </a:extLst>
          </p:cNvPr>
          <p:cNvSpPr txBox="1"/>
          <p:nvPr/>
        </p:nvSpPr>
        <p:spPr>
          <a:xfrm>
            <a:off x="3599972" y="2411686"/>
            <a:ext cx="12362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600" dirty="0"/>
              <a:t>4,250</a:t>
            </a:r>
            <a:endParaRPr kumimoji="1" lang="zh-TW" altLang="en-US" sz="3600" dirty="0"/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BE328B3D-CFD4-C14F-BDE8-B4BAD30A131F}"/>
              </a:ext>
            </a:extLst>
          </p:cNvPr>
          <p:cNvSpPr txBox="1"/>
          <p:nvPr/>
        </p:nvSpPr>
        <p:spPr>
          <a:xfrm>
            <a:off x="5751145" y="4121906"/>
            <a:ext cx="14702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600" dirty="0"/>
              <a:t>14,838</a:t>
            </a:r>
            <a:endParaRPr kumimoji="1" lang="zh-TW" altLang="en-US" sz="3600" dirty="0"/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49AF563B-71F3-D74E-92DB-CAE53EB58E80}"/>
              </a:ext>
            </a:extLst>
          </p:cNvPr>
          <p:cNvSpPr txBox="1"/>
          <p:nvPr/>
        </p:nvSpPr>
        <p:spPr>
          <a:xfrm>
            <a:off x="7599176" y="4121906"/>
            <a:ext cx="14702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600" dirty="0"/>
              <a:t>26,368</a:t>
            </a:r>
            <a:endParaRPr kumimoji="1" lang="zh-TW" altLang="en-US" sz="3600" dirty="0"/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B40C2ED5-9737-0749-B8C5-583CB8421D2E}"/>
              </a:ext>
            </a:extLst>
          </p:cNvPr>
          <p:cNvSpPr txBox="1"/>
          <p:nvPr/>
        </p:nvSpPr>
        <p:spPr>
          <a:xfrm>
            <a:off x="5868164" y="2415965"/>
            <a:ext cx="12362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600" dirty="0"/>
              <a:t>3,836</a:t>
            </a:r>
            <a:endParaRPr kumimoji="1" lang="zh-TW" altLang="en-US" sz="3600" dirty="0"/>
          </a:p>
        </p:txBody>
      </p: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3CCC958B-D3C8-3145-942E-29B5A4C47BA9}"/>
              </a:ext>
            </a:extLst>
          </p:cNvPr>
          <p:cNvSpPr txBox="1"/>
          <p:nvPr/>
        </p:nvSpPr>
        <p:spPr>
          <a:xfrm>
            <a:off x="7599176" y="2411686"/>
            <a:ext cx="14702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600" dirty="0"/>
              <a:t>23,466</a:t>
            </a:r>
            <a:endParaRPr kumimoji="1" lang="zh-TW" altLang="en-US" sz="3600" dirty="0"/>
          </a:p>
        </p:txBody>
      </p: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7ABB3F98-378E-ED4D-874A-40C052A4A97F}"/>
              </a:ext>
            </a:extLst>
          </p:cNvPr>
          <p:cNvSpPr txBox="1"/>
          <p:nvPr/>
        </p:nvSpPr>
        <p:spPr>
          <a:xfrm>
            <a:off x="9423977" y="2411685"/>
            <a:ext cx="8867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600" dirty="0"/>
              <a:t>142</a:t>
            </a:r>
            <a:endParaRPr kumimoji="1" lang="zh-TW" altLang="en-US" sz="3600" dirty="0"/>
          </a:p>
        </p:txBody>
      </p: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DDCACBF2-18BF-1948-BC38-18E4A9B1555C}"/>
              </a:ext>
            </a:extLst>
          </p:cNvPr>
          <p:cNvSpPr txBox="1"/>
          <p:nvPr/>
        </p:nvSpPr>
        <p:spPr>
          <a:xfrm>
            <a:off x="9423976" y="4108545"/>
            <a:ext cx="8867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600" dirty="0"/>
              <a:t>241</a:t>
            </a:r>
            <a:endParaRPr kumimoji="1" lang="zh-TW" altLang="en-US" sz="3600" dirty="0"/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6CCBD7E4-3906-1F4B-A146-328475E35B9C}"/>
              </a:ext>
            </a:extLst>
          </p:cNvPr>
          <p:cNvSpPr txBox="1"/>
          <p:nvPr/>
        </p:nvSpPr>
        <p:spPr>
          <a:xfrm>
            <a:off x="10832772" y="2419638"/>
            <a:ext cx="7056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600" dirty="0"/>
              <a:t>1H</a:t>
            </a:r>
            <a:endParaRPr kumimoji="1" lang="zh-TW" altLang="en-US" sz="3600" dirty="0"/>
          </a:p>
        </p:txBody>
      </p: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789187A3-04C1-8241-9C1D-E53CD46A6BE2}"/>
              </a:ext>
            </a:extLst>
          </p:cNvPr>
          <p:cNvSpPr txBox="1"/>
          <p:nvPr/>
        </p:nvSpPr>
        <p:spPr>
          <a:xfrm>
            <a:off x="10628134" y="4106339"/>
            <a:ext cx="10567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600" dirty="0"/>
              <a:t>3.5H</a:t>
            </a:r>
            <a:endParaRPr kumimoji="1" lang="zh-TW" altLang="en-US" sz="3600" dirty="0"/>
          </a:p>
        </p:txBody>
      </p:sp>
      <p:sp>
        <p:nvSpPr>
          <p:cNvPr id="40" name="投影片編號版面配置區 39">
            <a:extLst>
              <a:ext uri="{FF2B5EF4-FFF2-40B4-BE49-F238E27FC236}">
                <a16:creationId xmlns:a16="http://schemas.microsoft.com/office/drawing/2014/main" id="{12494934-BD8A-B348-AFCA-1E5961BB6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93317" y="6556892"/>
            <a:ext cx="2743200" cy="365125"/>
          </a:xfrm>
        </p:spPr>
        <p:txBody>
          <a:bodyPr/>
          <a:lstStyle/>
          <a:p>
            <a:fld id="{6449C8FA-9A92-9143-B365-9FF4AE87E745}" type="slidenum">
              <a:rPr kumimoji="1" lang="zh-TW" altLang="en-US" smtClean="0"/>
              <a:t>4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493365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線接點 4">
            <a:extLst>
              <a:ext uri="{FF2B5EF4-FFF2-40B4-BE49-F238E27FC236}">
                <a16:creationId xmlns:a16="http://schemas.microsoft.com/office/drawing/2014/main" id="{0105D61B-719B-3049-B0C3-579935E7BA6B}"/>
              </a:ext>
            </a:extLst>
          </p:cNvPr>
          <p:cNvCxnSpPr>
            <a:cxnSpLocks/>
          </p:cNvCxnSpPr>
          <p:nvPr/>
        </p:nvCxnSpPr>
        <p:spPr>
          <a:xfrm>
            <a:off x="0" y="1124744"/>
            <a:ext cx="12192000" cy="0"/>
          </a:xfrm>
          <a:prstGeom prst="line">
            <a:avLst/>
          </a:prstGeom>
          <a:ln w="28575">
            <a:solidFill>
              <a:srgbClr val="02C16B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文字方塊 6">
            <a:extLst>
              <a:ext uri="{FF2B5EF4-FFF2-40B4-BE49-F238E27FC236}">
                <a16:creationId xmlns:a16="http://schemas.microsoft.com/office/drawing/2014/main" id="{73B67615-EAA6-8C46-86C2-DD3341C8C9D8}"/>
              </a:ext>
            </a:extLst>
          </p:cNvPr>
          <p:cNvSpPr txBox="1"/>
          <p:nvPr/>
        </p:nvSpPr>
        <p:spPr>
          <a:xfrm>
            <a:off x="1071439" y="253741"/>
            <a:ext cx="114607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若是能夠採用平行運算的方式，程式碼會更有效率，</a:t>
            </a:r>
            <a:endParaRPr kumimoji="1" lang="en-US" altLang="zh-TW" sz="24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kumimoji="1" lang="zh-TW" altLang="en-US" sz="24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若更加了解地理資料也能讓成果更好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FB0FF397-31A6-3140-9DFF-0A12F92761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8639" y="260384"/>
            <a:ext cx="812800" cy="8128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711C21FF-7529-624F-B023-28728028B3AA}"/>
              </a:ext>
            </a:extLst>
          </p:cNvPr>
          <p:cNvSpPr/>
          <p:nvPr/>
        </p:nvSpPr>
        <p:spPr>
          <a:xfrm>
            <a:off x="550863" y="1412875"/>
            <a:ext cx="3528913" cy="720725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28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缺點</a:t>
            </a:r>
          </a:p>
        </p:txBody>
      </p:sp>
      <p:sp>
        <p:nvSpPr>
          <p:cNvPr id="70" name="矩形 69">
            <a:extLst>
              <a:ext uri="{FF2B5EF4-FFF2-40B4-BE49-F238E27FC236}">
                <a16:creationId xmlns:a16="http://schemas.microsoft.com/office/drawing/2014/main" id="{46BECF86-817A-E24B-AB26-91100E9C19D1}"/>
              </a:ext>
            </a:extLst>
          </p:cNvPr>
          <p:cNvSpPr/>
          <p:nvPr/>
        </p:nvSpPr>
        <p:spPr>
          <a:xfrm>
            <a:off x="4331543" y="1412875"/>
            <a:ext cx="3528913" cy="720725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28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改善方式</a:t>
            </a:r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0C9A7520-4A4B-EC41-B04E-6972E95FEE45}"/>
              </a:ext>
            </a:extLst>
          </p:cNvPr>
          <p:cNvSpPr/>
          <p:nvPr/>
        </p:nvSpPr>
        <p:spPr>
          <a:xfrm>
            <a:off x="8112223" y="1412875"/>
            <a:ext cx="3528913" cy="720725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28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預期成效</a:t>
            </a:r>
          </a:p>
        </p:txBody>
      </p:sp>
      <p:sp>
        <p:nvSpPr>
          <p:cNvPr id="72" name="矩形 71">
            <a:extLst>
              <a:ext uri="{FF2B5EF4-FFF2-40B4-BE49-F238E27FC236}">
                <a16:creationId xmlns:a16="http://schemas.microsoft.com/office/drawing/2014/main" id="{47BFE09F-43E4-C44D-B241-0D4C48B908BC}"/>
              </a:ext>
            </a:extLst>
          </p:cNvPr>
          <p:cNvSpPr/>
          <p:nvPr/>
        </p:nvSpPr>
        <p:spPr>
          <a:xfrm>
            <a:off x="550863" y="2474615"/>
            <a:ext cx="3528913" cy="111313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20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未使用</a:t>
            </a:r>
            <a:endParaRPr kumimoji="1" lang="en-US" altLang="zh-TW" sz="20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algn="ctr"/>
            <a:r>
              <a:rPr kumimoji="1" lang="en-US" altLang="zh-TW" sz="20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Multi threading</a:t>
            </a:r>
            <a:r>
              <a:rPr kumimoji="1" lang="zh-TW" altLang="en-US" sz="20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導致程式沒有效率</a:t>
            </a: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2BED1BAD-B026-784A-BDFF-0609E0D8C4B3}"/>
              </a:ext>
            </a:extLst>
          </p:cNvPr>
          <p:cNvSpPr/>
          <p:nvPr/>
        </p:nvSpPr>
        <p:spPr>
          <a:xfrm>
            <a:off x="4331543" y="2492375"/>
            <a:ext cx="3528913" cy="111313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20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結合自身在其他專案使用平行運算的經驗改善程式碼</a:t>
            </a:r>
          </a:p>
        </p:txBody>
      </p:sp>
      <p:sp>
        <p:nvSpPr>
          <p:cNvPr id="74" name="矩形 73">
            <a:extLst>
              <a:ext uri="{FF2B5EF4-FFF2-40B4-BE49-F238E27FC236}">
                <a16:creationId xmlns:a16="http://schemas.microsoft.com/office/drawing/2014/main" id="{40D1D513-6320-894E-9E88-6E289618F77E}"/>
              </a:ext>
            </a:extLst>
          </p:cNvPr>
          <p:cNvSpPr/>
          <p:nvPr/>
        </p:nvSpPr>
        <p:spPr>
          <a:xfrm>
            <a:off x="8110883" y="2500387"/>
            <a:ext cx="3528913" cy="111313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20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預期程式碼執行速度可提升</a:t>
            </a:r>
            <a:endParaRPr kumimoji="1" lang="en-US" altLang="zh-TW" sz="20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algn="ctr"/>
            <a:r>
              <a:rPr kumimoji="1" lang="en-US" altLang="zh-TW" sz="20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4-8</a:t>
            </a:r>
            <a:r>
              <a:rPr kumimoji="1" lang="zh-TW" altLang="en-US" sz="20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倍</a:t>
            </a:r>
          </a:p>
        </p:txBody>
      </p:sp>
      <p:sp>
        <p:nvSpPr>
          <p:cNvPr id="75" name="矩形 74">
            <a:extLst>
              <a:ext uri="{FF2B5EF4-FFF2-40B4-BE49-F238E27FC236}">
                <a16:creationId xmlns:a16="http://schemas.microsoft.com/office/drawing/2014/main" id="{E29E70D7-4EA9-DD43-8A71-2766F1588E18}"/>
              </a:ext>
            </a:extLst>
          </p:cNvPr>
          <p:cNvSpPr/>
          <p:nvPr/>
        </p:nvSpPr>
        <p:spPr>
          <a:xfrm>
            <a:off x="548407" y="3920753"/>
            <a:ext cx="3528913" cy="111313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20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對於經緯度的切分沒有</a:t>
            </a:r>
            <a:endParaRPr kumimoji="1" lang="en-US" altLang="zh-TW" sz="20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algn="ctr"/>
            <a:r>
              <a:rPr kumimoji="1" lang="zh-TW" altLang="en-US" sz="20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更合適的做法</a:t>
            </a:r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id="{D4F3DF72-56D9-2E42-908E-AB1D8F221B90}"/>
              </a:ext>
            </a:extLst>
          </p:cNvPr>
          <p:cNvSpPr/>
          <p:nvPr/>
        </p:nvSpPr>
        <p:spPr>
          <a:xfrm>
            <a:off x="4329087" y="3938513"/>
            <a:ext cx="3528913" cy="111313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20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多暸解店家</a:t>
            </a:r>
            <a:endParaRPr kumimoji="1" lang="en-US" altLang="zh-TW" sz="20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algn="ctr"/>
            <a:r>
              <a:rPr kumimoji="1" lang="zh-TW" altLang="en-US" sz="20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在各行政區的密度及分散情況</a:t>
            </a:r>
          </a:p>
        </p:txBody>
      </p:sp>
      <p:sp>
        <p:nvSpPr>
          <p:cNvPr id="77" name="矩形 76">
            <a:extLst>
              <a:ext uri="{FF2B5EF4-FFF2-40B4-BE49-F238E27FC236}">
                <a16:creationId xmlns:a16="http://schemas.microsoft.com/office/drawing/2014/main" id="{01E68982-A452-4F45-AA2C-758A0B2DE9EE}"/>
              </a:ext>
            </a:extLst>
          </p:cNvPr>
          <p:cNvSpPr/>
          <p:nvPr/>
        </p:nvSpPr>
        <p:spPr>
          <a:xfrm>
            <a:off x="8108427" y="3946525"/>
            <a:ext cx="3528913" cy="111313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20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將經緯度切分的方式依據各行政區區分，減少無謂的抓取資料</a:t>
            </a:r>
          </a:p>
        </p:txBody>
      </p:sp>
      <p:sp>
        <p:nvSpPr>
          <p:cNvPr id="78" name="等腰三角形 7">
            <a:extLst>
              <a:ext uri="{FF2B5EF4-FFF2-40B4-BE49-F238E27FC236}">
                <a16:creationId xmlns:a16="http://schemas.microsoft.com/office/drawing/2014/main" id="{9EE47B41-0CC4-2B4F-A063-CB9B1235F7D4}"/>
              </a:ext>
            </a:extLst>
          </p:cNvPr>
          <p:cNvSpPr/>
          <p:nvPr/>
        </p:nvSpPr>
        <p:spPr>
          <a:xfrm rot="10800000">
            <a:off x="2234376" y="5301208"/>
            <a:ext cx="7723248" cy="465649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id="{B985B8DC-EA2C-D647-B014-0AD9971DB626}"/>
              </a:ext>
            </a:extLst>
          </p:cNvPr>
          <p:cNvSpPr/>
          <p:nvPr/>
        </p:nvSpPr>
        <p:spPr>
          <a:xfrm>
            <a:off x="529779" y="5876891"/>
            <a:ext cx="11107561" cy="720725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28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更有效率的程式及更佳精確的成果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2B2F867-5F78-554B-A8F0-9BC7B92A64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86024" y="6553586"/>
            <a:ext cx="2743200" cy="365125"/>
          </a:xfrm>
        </p:spPr>
        <p:txBody>
          <a:bodyPr/>
          <a:lstStyle/>
          <a:p>
            <a:fld id="{6449C8FA-9A92-9143-B365-9FF4AE87E745}" type="slidenum">
              <a:rPr kumimoji="1" lang="zh-TW" altLang="en-US" smtClean="0"/>
              <a:t>5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82835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1CB85291-112E-3444-87D7-CF09ACF960A9}"/>
              </a:ext>
            </a:extLst>
          </p:cNvPr>
          <p:cNvSpPr/>
          <p:nvPr/>
        </p:nvSpPr>
        <p:spPr>
          <a:xfrm>
            <a:off x="-240704" y="-171400"/>
            <a:ext cx="13105456" cy="7632848"/>
          </a:xfrm>
          <a:prstGeom prst="rect">
            <a:avLst/>
          </a:prstGeom>
          <a:solidFill>
            <a:srgbClr val="1522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14145CA7-D467-DE4A-92EC-8FB15722BF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9C8FA-9A92-9143-B365-9FF4AE87E745}" type="slidenum">
              <a:rPr kumimoji="1" lang="zh-TW" altLang="en-US" smtClean="0"/>
              <a:t>6</a:t>
            </a:fld>
            <a:endParaRPr kumimoji="1" lang="zh-TW" altLang="en-US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A43E8465-7D1A-574B-96A7-F18AD7296D20}"/>
              </a:ext>
            </a:extLst>
          </p:cNvPr>
          <p:cNvSpPr txBox="1"/>
          <p:nvPr/>
        </p:nvSpPr>
        <p:spPr>
          <a:xfrm>
            <a:off x="4583832" y="2649915"/>
            <a:ext cx="669674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9600" b="1" dirty="0">
                <a:solidFill>
                  <a:schemeClr val="bg1">
                    <a:lumMod val="9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Q&amp;A</a:t>
            </a:r>
            <a:endParaRPr kumimoji="1" lang="zh-TW" altLang="en-US" sz="9600" b="1" dirty="0">
              <a:solidFill>
                <a:schemeClr val="bg1">
                  <a:lumMod val="9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5892973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A88CDD5F-7375-C748-81B4-09ADFAA53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9C8FA-9A92-9143-B365-9FF4AE87E745}" type="slidenum">
              <a:rPr kumimoji="1" lang="zh-TW" altLang="en-US" smtClean="0"/>
              <a:t>7</a:t>
            </a:fld>
            <a:endParaRPr kumimoji="1"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0DD9319-7708-3A41-959F-52229B2A83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155" y="2203338"/>
            <a:ext cx="5592937" cy="3460973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6C1F97C1-EDF0-714E-8FDC-93C497ECDD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3823" y="1433513"/>
            <a:ext cx="1625600" cy="45720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DAABAB69-1444-D044-9CD3-8559E7F5BDE0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8062579" y="1340768"/>
            <a:ext cx="1627200" cy="4464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EDB573FF-36FF-2744-9B60-317223E2FA68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6113092" y="2203337"/>
            <a:ext cx="5594400" cy="3928213"/>
          </a:xfrm>
          <a:prstGeom prst="rect">
            <a:avLst/>
          </a:prstGeom>
        </p:spPr>
      </p:pic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D1C300FB-E642-0543-B8D3-053424D481A5}"/>
              </a:ext>
            </a:extLst>
          </p:cNvPr>
          <p:cNvCxnSpPr>
            <a:cxnSpLocks/>
          </p:cNvCxnSpPr>
          <p:nvPr/>
        </p:nvCxnSpPr>
        <p:spPr>
          <a:xfrm>
            <a:off x="0" y="1124744"/>
            <a:ext cx="12192000" cy="0"/>
          </a:xfrm>
          <a:prstGeom prst="line">
            <a:avLst/>
          </a:prstGeom>
          <a:ln w="28575">
            <a:solidFill>
              <a:srgbClr val="02C16B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491FF342-B7AA-624D-BF81-33EFC50AD371}"/>
              </a:ext>
            </a:extLst>
          </p:cNvPr>
          <p:cNvSpPr txBox="1"/>
          <p:nvPr/>
        </p:nvSpPr>
        <p:spPr>
          <a:xfrm>
            <a:off x="1074415" y="433622"/>
            <a:ext cx="11460787" cy="466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Appendix</a:t>
            </a:r>
            <a:endParaRPr kumimoji="1" lang="zh-TW" altLang="en-US" sz="24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3BC83D2E-E101-7B46-9072-96E7D629694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8639" y="260384"/>
            <a:ext cx="812800" cy="812800"/>
          </a:xfrm>
          <a:prstGeom prst="rect">
            <a:avLst/>
          </a:prstGeom>
        </p:spPr>
      </p:pic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38B4CBB5-CA5B-EA44-8512-0A9F4C7A7320}"/>
              </a:ext>
            </a:extLst>
          </p:cNvPr>
          <p:cNvCxnSpPr/>
          <p:nvPr/>
        </p:nvCxnSpPr>
        <p:spPr>
          <a:xfrm flipH="1">
            <a:off x="6096000" y="1329968"/>
            <a:ext cx="17092" cy="5267682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38625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A88CDD5F-7375-C748-81B4-09ADFAA53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9C8FA-9A92-9143-B365-9FF4AE87E745}" type="slidenum">
              <a:rPr kumimoji="1" lang="zh-TW" altLang="en-US" smtClean="0"/>
              <a:t>8</a:t>
            </a:fld>
            <a:endParaRPr kumimoji="1" lang="zh-TW" altLang="en-US"/>
          </a:p>
        </p:txBody>
      </p: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D1C300FB-E642-0543-B8D3-053424D481A5}"/>
              </a:ext>
            </a:extLst>
          </p:cNvPr>
          <p:cNvCxnSpPr>
            <a:cxnSpLocks/>
          </p:cNvCxnSpPr>
          <p:nvPr/>
        </p:nvCxnSpPr>
        <p:spPr>
          <a:xfrm>
            <a:off x="0" y="1124744"/>
            <a:ext cx="12192000" cy="0"/>
          </a:xfrm>
          <a:prstGeom prst="line">
            <a:avLst/>
          </a:prstGeom>
          <a:ln w="28575">
            <a:solidFill>
              <a:srgbClr val="02C16B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491FF342-B7AA-624D-BF81-33EFC50AD371}"/>
              </a:ext>
            </a:extLst>
          </p:cNvPr>
          <p:cNvSpPr txBox="1"/>
          <p:nvPr/>
        </p:nvSpPr>
        <p:spPr>
          <a:xfrm>
            <a:off x="1074415" y="433622"/>
            <a:ext cx="11460787" cy="466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Appendix</a:t>
            </a:r>
            <a:endParaRPr kumimoji="1" lang="zh-TW" altLang="en-US" sz="24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3BC83D2E-E101-7B46-9072-96E7D62969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8639" y="260384"/>
            <a:ext cx="812800" cy="812800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F0BD242C-4975-5445-9D9F-100D45BF9D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7568" y="1348675"/>
            <a:ext cx="7400029" cy="5351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6701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1915</TotalTime>
  <Words>619</Words>
  <Application>Microsoft Macintosh PowerPoint</Application>
  <PresentationFormat>寬螢幕</PresentationFormat>
  <Paragraphs>99</Paragraphs>
  <Slides>9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9</vt:i4>
      </vt:variant>
    </vt:vector>
  </HeadingPairs>
  <TitlesOfParts>
    <vt:vector size="14" baseType="lpstr">
      <vt:lpstr>Microsoft JhengHei</vt:lpstr>
      <vt:lpstr>Arial</vt:lpstr>
      <vt:lpstr>Calibri</vt:lpstr>
      <vt:lpstr>Calibri Light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Microsoft Office User</dc:creator>
  <cp:lastModifiedBy>Microsoft Office User</cp:lastModifiedBy>
  <cp:revision>31</cp:revision>
  <dcterms:created xsi:type="dcterms:W3CDTF">2021-11-10T16:34:32Z</dcterms:created>
  <dcterms:modified xsi:type="dcterms:W3CDTF">2021-11-12T04:33:37Z</dcterms:modified>
</cp:coreProperties>
</file>